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Josefin Slab"/>
      <p:regular r:id="rId36"/>
      <p:bold r:id="rId37"/>
      <p:italic r:id="rId38"/>
      <p:boldItalic r:id="rId39"/>
    </p:embeddedFont>
    <p:embeddedFont>
      <p:font typeface="Anton"/>
      <p:regular r:id="rId40"/>
    </p:embeddedFont>
    <p:embeddedFont>
      <p:font typeface="Fira Sans Condensed Light"/>
      <p:regular r:id="rId41"/>
      <p:bold r:id="rId42"/>
      <p:italic r:id="rId43"/>
      <p:boldItalic r:id="rId44"/>
    </p:embeddedFont>
    <p:embeddedFont>
      <p:font typeface="Fira Sans Condensed"/>
      <p:regular r:id="rId45"/>
      <p:bold r:id="rId46"/>
      <p:italic r:id="rId47"/>
      <p:boldItalic r:id="rId48"/>
    </p:embeddedFont>
    <p:embeddedFont>
      <p:font typeface="Advent Pro Light"/>
      <p:regular r:id="rId49"/>
      <p:bold r:id="rId50"/>
    </p:embeddedFont>
    <p:embeddedFont>
      <p:font typeface="Rajdhani"/>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EDB95C-5527-4637-BF68-A32395E78CE0}">
  <a:tblStyle styleId="{C5EDB95C-5527-4637-BF68-A32395E78C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nton-regular.fntdata"/><Relationship Id="rId42" Type="http://schemas.openxmlformats.org/officeDocument/2006/relationships/font" Target="fonts/FiraSansCondensedLight-bold.fntdata"/><Relationship Id="rId41" Type="http://schemas.openxmlformats.org/officeDocument/2006/relationships/font" Target="fonts/FiraSansCondensedLight-regular.fntdata"/><Relationship Id="rId44" Type="http://schemas.openxmlformats.org/officeDocument/2006/relationships/font" Target="fonts/FiraSansCondensedLight-boldItalic.fntdata"/><Relationship Id="rId43" Type="http://schemas.openxmlformats.org/officeDocument/2006/relationships/font" Target="fonts/FiraSansCondensedLight-italic.fntdata"/><Relationship Id="rId46" Type="http://schemas.openxmlformats.org/officeDocument/2006/relationships/font" Target="fonts/FiraSansCondensed-bold.fntdata"/><Relationship Id="rId45" Type="http://schemas.openxmlformats.org/officeDocument/2006/relationships/font" Target="fonts/FiraSansCondense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boldItalic.fntdata"/><Relationship Id="rId47" Type="http://schemas.openxmlformats.org/officeDocument/2006/relationships/font" Target="fonts/FiraSansCondensed-italic.fntdata"/><Relationship Id="rId49" Type="http://schemas.openxmlformats.org/officeDocument/2006/relationships/font" Target="fonts/AdventPr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JosefinSlab-bold.fntdata"/><Relationship Id="rId36" Type="http://schemas.openxmlformats.org/officeDocument/2006/relationships/font" Target="fonts/JosefinSlab-regular.fntdata"/><Relationship Id="rId39" Type="http://schemas.openxmlformats.org/officeDocument/2006/relationships/font" Target="fonts/JosefinSlab-boldItalic.fntdata"/><Relationship Id="rId38" Type="http://schemas.openxmlformats.org/officeDocument/2006/relationships/font" Target="fonts/JosefinSlab-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jdhani-regular.fntdata"/><Relationship Id="rId50" Type="http://schemas.openxmlformats.org/officeDocument/2006/relationships/font" Target="fonts/AdventProLight-bold.fntdata"/><Relationship Id="rId52" Type="http://schemas.openxmlformats.org/officeDocument/2006/relationships/font" Target="fonts/Rajdhani-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a3fe1157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a3fe1157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a3fe115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a3fe115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20102fb9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20102fb9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65abef0139_0_14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5abef0139_0_14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a:t>
            </a:r>
            <a:endParaRPr/>
          </a:p>
          <a:p>
            <a:pPr indent="0" lvl="0" marL="0" rtl="0" algn="l">
              <a:spcBef>
                <a:spcPts val="0"/>
              </a:spcBef>
              <a:spcAft>
                <a:spcPts val="0"/>
              </a:spcAft>
              <a:buNone/>
            </a:pPr>
            <a:r>
              <a:rPr lang="en"/>
              <a:t>	Takes a random distribution as input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a3fe1168d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a3fe1168d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a3fe1157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a3fe1157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97b32e6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197b32e6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65abef013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5abef013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a3fe1168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a3fe1168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a3fe1168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a3fe1168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200dce2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200dce2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a3fe1168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a3fe1168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a3fe1168d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1a3fe1168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a3fe1168d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a3fe1168d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20102fb9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20102fb9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200dce2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200dce2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976af61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976af61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a3fe115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a3fe115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5abef0139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5abef0139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future, we would be interested in applying our model to the problem of colorizing videos. Videos contain multiple frames that have correlation to each other which can be used to further improve the accuracy of the colorization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our auto-encoder can be a multi-stage process which denoises the image in model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Colorization can be applied to 3D cloud point data for 3D modeling.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65abef0139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65abef0139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a3fe1168d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a3fe1168d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08a6ee8a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08a6ee8a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08a6ee8a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08a6ee8a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20102fb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20102fb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96acfcd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96acfcd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image of </a:t>
            </a:r>
            <a:r>
              <a:rPr lang="en"/>
              <a:t>segmented</a:t>
            </a:r>
            <a:r>
              <a:rPr lang="en"/>
              <a:t> Photo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5.jp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5.jp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5.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5.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5.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5.jpg"/><Relationship Id="rId4" Type="http://schemas.openxmlformats.org/officeDocument/2006/relationships/image" Target="../media/image41.jpg"/><Relationship Id="rId5"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4.jpg"/><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8.jp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8.jpg"/><Relationship Id="rId5" Type="http://schemas.openxmlformats.org/officeDocument/2006/relationships/image" Target="../media/image50.png"/><Relationship Id="rId6" Type="http://schemas.openxmlformats.org/officeDocument/2006/relationships/image" Target="../media/image53.jpg"/><Relationship Id="rId7" Type="http://schemas.openxmlformats.org/officeDocument/2006/relationships/image" Target="../media/image52.png"/><Relationship Id="rId8"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6.jp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kaggle.com/shravankumar9892/image-colorization" TargetMode="External"/><Relationship Id="rId4" Type="http://schemas.openxmlformats.org/officeDocument/2006/relationships/hyperlink" Target="https://fingerprints.digital/autoencoder-deep-learning-swiss-army-knife/" TargetMode="External"/><Relationship Id="rId5" Type="http://schemas.openxmlformats.org/officeDocument/2006/relationships/hyperlink" Target="https://en.wikipedia.org/wiki/Pixel_aspect_ratio" TargetMode="External"/><Relationship Id="rId6" Type="http://schemas.openxmlformats.org/officeDocument/2006/relationships/hyperlink" Target="https://machinelearningmastery.com/what-are-generative-adversarial-networks-gans/" TargetMode="External"/><Relationship Id="rId7" Type="http://schemas.openxmlformats.org/officeDocument/2006/relationships/hyperlink" Target="https://www.tripsavvy.com/interactive-map-of-california-sights-1478372" TargetMode="External"/><Relationship Id="rId8" Type="http://schemas.openxmlformats.org/officeDocument/2006/relationships/hyperlink" Target="https://californiathroughmylens.com/california-count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2.jpg"/><Relationship Id="rId4" Type="http://schemas.openxmlformats.org/officeDocument/2006/relationships/image" Target="../media/image18.jpg"/><Relationship Id="rId5" Type="http://schemas.openxmlformats.org/officeDocument/2006/relationships/image" Target="../media/image21.jpg"/><Relationship Id="rId6" Type="http://schemas.openxmlformats.org/officeDocument/2006/relationships/image" Target="../media/image22.jpg"/><Relationship Id="rId7"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5.jpg"/><Relationship Id="rId5"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nvSpPr>
        <p:spPr>
          <a:xfrm>
            <a:off x="311708" y="344450"/>
            <a:ext cx="85206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80">
                <a:solidFill>
                  <a:srgbClr val="F3F3F3"/>
                </a:solidFill>
                <a:latin typeface="Anton"/>
                <a:ea typeface="Anton"/>
                <a:cs typeface="Anton"/>
                <a:sym typeface="Anton"/>
              </a:rPr>
              <a:t>EECS 195:</a:t>
            </a:r>
            <a:r>
              <a:rPr b="1" lang="en" sz="4080">
                <a:solidFill>
                  <a:srgbClr val="F3F3F3"/>
                </a:solidFill>
                <a:latin typeface="Anton"/>
                <a:ea typeface="Anton"/>
                <a:cs typeface="Anton"/>
                <a:sym typeface="Anton"/>
              </a:rPr>
              <a:t> </a:t>
            </a:r>
            <a:r>
              <a:rPr b="1" lang="en" sz="3280">
                <a:solidFill>
                  <a:srgbClr val="F3F3F3"/>
                </a:solidFill>
                <a:latin typeface="Anton"/>
                <a:ea typeface="Anton"/>
                <a:cs typeface="Anton"/>
                <a:sym typeface="Anton"/>
              </a:rPr>
              <a:t>Colorization Using Deep Learning &amp; Conditional Random Fields</a:t>
            </a:r>
            <a:endParaRPr b="1" sz="3280">
              <a:solidFill>
                <a:srgbClr val="F3F3F3"/>
              </a:solidFill>
              <a:latin typeface="Anton"/>
              <a:ea typeface="Anton"/>
              <a:cs typeface="Anton"/>
              <a:sym typeface="Anton"/>
            </a:endParaRPr>
          </a:p>
        </p:txBody>
      </p:sp>
      <p:sp>
        <p:nvSpPr>
          <p:cNvPr id="99" name="Google Shape;99;p22"/>
          <p:cNvSpPr txBox="1"/>
          <p:nvPr/>
        </p:nvSpPr>
        <p:spPr>
          <a:xfrm>
            <a:off x="311700" y="2397050"/>
            <a:ext cx="8520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Advent Pro Light"/>
                <a:ea typeface="Advent Pro Light"/>
                <a:cs typeface="Advent Pro Light"/>
                <a:sym typeface="Advent Pro Light"/>
              </a:rPr>
              <a:t>Timothy Do, Matthew Prata, Jorge Radge, Alex Wang</a:t>
            </a:r>
            <a:endParaRPr>
              <a:solidFill>
                <a:srgbClr val="F3F3F3"/>
              </a:solidFill>
              <a:latin typeface="Advent Pro Light"/>
              <a:ea typeface="Advent Pro Light"/>
              <a:cs typeface="Advent Pro Light"/>
              <a:sym typeface="Advent Pro Light"/>
            </a:endParaRPr>
          </a:p>
          <a:p>
            <a:pPr indent="0" lvl="0" marL="0" rtl="0" algn="l">
              <a:spcBef>
                <a:spcPts val="0"/>
              </a:spcBef>
              <a:spcAft>
                <a:spcPts val="0"/>
              </a:spcAft>
              <a:buNone/>
            </a:pPr>
            <a:r>
              <a:rPr lang="en">
                <a:solidFill>
                  <a:srgbClr val="F3F3F3"/>
                </a:solidFill>
                <a:latin typeface="Advent Pro Light"/>
                <a:ea typeface="Advent Pro Light"/>
                <a:cs typeface="Advent Pro Light"/>
                <a:sym typeface="Advent Pro Light"/>
              </a:rPr>
              <a:t>March 10th, 2022</a:t>
            </a:r>
            <a:endParaRPr>
              <a:solidFill>
                <a:srgbClr val="F3F3F3"/>
              </a:solidFill>
              <a:latin typeface="Advent Pro Light"/>
              <a:ea typeface="Advent Pro Light"/>
              <a:cs typeface="Advent Pro Light"/>
              <a:sym typeface="Advent Pro Light"/>
            </a:endParaRPr>
          </a:p>
          <a:p>
            <a:pPr indent="0" lvl="0" marL="0" rtl="0" algn="l">
              <a:spcBef>
                <a:spcPts val="0"/>
              </a:spcBef>
              <a:spcAft>
                <a:spcPts val="0"/>
              </a:spcAft>
              <a:buNone/>
            </a:pPr>
            <a:r>
              <a:rPr lang="en">
                <a:solidFill>
                  <a:srgbClr val="F3F3F3"/>
                </a:solidFill>
                <a:latin typeface="Advent Pro Light"/>
                <a:ea typeface="Advent Pro Light"/>
                <a:cs typeface="Advent Pro Light"/>
                <a:sym typeface="Advent Pro Light"/>
              </a:rPr>
              <a:t>UC Irvine</a:t>
            </a:r>
            <a:endParaRPr>
              <a:solidFill>
                <a:srgbClr val="F3F3F3"/>
              </a:solidFill>
              <a:latin typeface="Advent Pro Light"/>
              <a:ea typeface="Advent Pro Light"/>
              <a:cs typeface="Advent Pro Light"/>
              <a:sym typeface="Advent Pro Light"/>
            </a:endParaRPr>
          </a:p>
          <a:p>
            <a:pPr indent="0" lvl="0" marL="0" rtl="0" algn="l">
              <a:spcBef>
                <a:spcPts val="0"/>
              </a:spcBef>
              <a:spcAft>
                <a:spcPts val="0"/>
              </a:spcAft>
              <a:buNone/>
            </a:pPr>
            <a:r>
              <a:rPr lang="en">
                <a:solidFill>
                  <a:srgbClr val="F3F3F3"/>
                </a:solidFill>
                <a:latin typeface="Advent Pro Light"/>
                <a:ea typeface="Advent Pro Light"/>
                <a:cs typeface="Advent Pro Light"/>
                <a:sym typeface="Advent Pro Light"/>
              </a:rPr>
              <a:t>Professor Yanning Shen</a:t>
            </a:r>
            <a:endParaRPr>
              <a:solidFill>
                <a:srgbClr val="F3F3F3"/>
              </a:solidFill>
              <a:latin typeface="Advent Pro Light"/>
              <a:ea typeface="Advent Pro Light"/>
              <a:cs typeface="Advent Pro Light"/>
              <a:sym typeface="Advent Pro Light"/>
            </a:endParaRPr>
          </a:p>
        </p:txBody>
      </p:sp>
      <p:pic>
        <p:nvPicPr>
          <p:cNvPr id="100" name="Google Shape;100;p22"/>
          <p:cNvPicPr preferRelativeResize="0"/>
          <p:nvPr/>
        </p:nvPicPr>
        <p:blipFill>
          <a:blip r:embed="rId4">
            <a:alphaModFix/>
          </a:blip>
          <a:stretch>
            <a:fillRect/>
          </a:stretch>
        </p:blipFill>
        <p:spPr>
          <a:xfrm>
            <a:off x="0" y="3676900"/>
            <a:ext cx="3299802" cy="1466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Segmentation, Images, Graphs </a:t>
            </a:r>
            <a:endParaRPr/>
          </a:p>
        </p:txBody>
      </p:sp>
      <p:pic>
        <p:nvPicPr>
          <p:cNvPr id="420" name="Google Shape;420;p31"/>
          <p:cNvPicPr preferRelativeResize="0"/>
          <p:nvPr/>
        </p:nvPicPr>
        <p:blipFill>
          <a:blip r:embed="rId3">
            <a:alphaModFix/>
          </a:blip>
          <a:stretch>
            <a:fillRect/>
          </a:stretch>
        </p:blipFill>
        <p:spPr>
          <a:xfrm>
            <a:off x="415125" y="1488525"/>
            <a:ext cx="1974375" cy="1974375"/>
          </a:xfrm>
          <a:prstGeom prst="rect">
            <a:avLst/>
          </a:prstGeom>
          <a:noFill/>
          <a:ln>
            <a:noFill/>
          </a:ln>
        </p:spPr>
      </p:pic>
      <p:graphicFrame>
        <p:nvGraphicFramePr>
          <p:cNvPr id="421" name="Google Shape;421;p31"/>
          <p:cNvGraphicFramePr/>
          <p:nvPr/>
        </p:nvGraphicFramePr>
        <p:xfrm>
          <a:off x="1921600" y="1333915"/>
          <a:ext cx="3000000" cy="3000000"/>
        </p:xfrm>
        <a:graphic>
          <a:graphicData uri="http://schemas.openxmlformats.org/drawingml/2006/table">
            <a:tbl>
              <a:tblPr>
                <a:noFill/>
                <a:tableStyleId>{C5EDB95C-5527-4637-BF68-A32395E78CE0}</a:tableStyleId>
              </a:tblPr>
              <a:tblGrid>
                <a:gridCol w="382850"/>
                <a:gridCol w="382850"/>
                <a:gridCol w="382850"/>
                <a:gridCol w="382850"/>
              </a:tblGrid>
              <a:tr h="201325">
                <a:tc>
                  <a:txBody>
                    <a:bodyPr/>
                    <a:lstStyle/>
                    <a:p>
                      <a:pPr indent="0" lvl="0" marL="0" rtl="0" algn="ctr">
                        <a:spcBef>
                          <a:spcPts val="0"/>
                        </a:spcBef>
                        <a:spcAft>
                          <a:spcPts val="0"/>
                        </a:spcAft>
                        <a:buNone/>
                      </a:pPr>
                      <a:r>
                        <a:rPr lang="en" sz="1100"/>
                        <a:t>0,0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rtl="0" algn="ctr">
                        <a:spcBef>
                          <a:spcPts val="0"/>
                        </a:spcBef>
                        <a:spcAft>
                          <a:spcPts val="0"/>
                        </a:spcAft>
                        <a:buNone/>
                      </a:pPr>
                      <a:r>
                        <a:rPr lang="en" sz="1100"/>
                        <a:t>0,1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100"/>
                        <a:t>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1100"/>
                        <a:t>0,3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01325">
                <a:tc>
                  <a:txBody>
                    <a:bodyPr/>
                    <a:lstStyle/>
                    <a:p>
                      <a:pPr indent="0" lvl="0" marL="0" rtl="0" algn="ctr">
                        <a:spcBef>
                          <a:spcPts val="0"/>
                        </a:spcBef>
                        <a:spcAft>
                          <a:spcPts val="0"/>
                        </a:spcAft>
                        <a:buNone/>
                      </a:pPr>
                      <a:r>
                        <a:rPr lang="en" sz="1100"/>
                        <a:t>1</a:t>
                      </a:r>
                      <a:r>
                        <a:rPr lang="en" sz="1100"/>
                        <a:t>,0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r>
                        <a:rPr lang="en" sz="1100"/>
                        <a:t>1</a:t>
                      </a:r>
                      <a:r>
                        <a:rPr lang="en" sz="1100"/>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1</a:t>
                      </a:r>
                      <a:r>
                        <a:rPr lang="en" sz="1100"/>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1100"/>
                        <a:t>1</a:t>
                      </a:r>
                      <a:r>
                        <a:rPr lang="en" sz="1100"/>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CCCC"/>
                    </a:solidFill>
                  </a:tcPr>
                </a:tc>
              </a:tr>
              <a:tr h="201325">
                <a:tc>
                  <a:txBody>
                    <a:bodyPr/>
                    <a:lstStyle/>
                    <a:p>
                      <a:pPr indent="0" lvl="0" marL="0" rtl="0" algn="ctr">
                        <a:spcBef>
                          <a:spcPts val="0"/>
                        </a:spcBef>
                        <a:spcAft>
                          <a:spcPts val="0"/>
                        </a:spcAft>
                        <a:buNone/>
                      </a:pPr>
                      <a:r>
                        <a:rPr lang="en" sz="1100"/>
                        <a:t>2</a:t>
                      </a:r>
                      <a:r>
                        <a:rPr lang="en" sz="1100"/>
                        <a:t>,0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lang="en" sz="1100"/>
                        <a:t>2</a:t>
                      </a:r>
                      <a:r>
                        <a:rPr lang="en" sz="1100"/>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sz="1100"/>
                        <a:t>2</a:t>
                      </a:r>
                      <a:r>
                        <a:rPr lang="en" sz="1100"/>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 sz="1100"/>
                        <a:t>2</a:t>
                      </a:r>
                      <a:r>
                        <a:rPr lang="en" sz="1100"/>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FA8DC"/>
                    </a:solidFill>
                  </a:tcPr>
                </a:tc>
              </a:tr>
              <a:tr h="221150">
                <a:tc>
                  <a:txBody>
                    <a:bodyPr/>
                    <a:lstStyle/>
                    <a:p>
                      <a:pPr indent="0" lvl="0" marL="0" rtl="0" algn="ctr">
                        <a:spcBef>
                          <a:spcPts val="0"/>
                        </a:spcBef>
                        <a:spcAft>
                          <a:spcPts val="0"/>
                        </a:spcAft>
                        <a:buNone/>
                      </a:pPr>
                      <a:r>
                        <a:rPr lang="en" sz="1100"/>
                        <a:t>3</a:t>
                      </a:r>
                      <a:r>
                        <a:rPr lang="en" sz="1100"/>
                        <a:t>,0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74EA7"/>
                    </a:solidFill>
                  </a:tcPr>
                </a:tc>
                <a:tc>
                  <a:txBody>
                    <a:bodyPr/>
                    <a:lstStyle/>
                    <a:p>
                      <a:pPr indent="0" lvl="0" marL="0" rtl="0" algn="ctr">
                        <a:spcBef>
                          <a:spcPts val="0"/>
                        </a:spcBef>
                        <a:spcAft>
                          <a:spcPts val="0"/>
                        </a:spcAft>
                        <a:buNone/>
                      </a:pPr>
                      <a:r>
                        <a:rPr lang="en" sz="1100"/>
                        <a:t>3</a:t>
                      </a:r>
                      <a:r>
                        <a:rPr lang="en" sz="1100"/>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rtl="0" algn="ctr">
                        <a:spcBef>
                          <a:spcPts val="0"/>
                        </a:spcBef>
                        <a:spcAft>
                          <a:spcPts val="0"/>
                        </a:spcAft>
                        <a:buNone/>
                      </a:pPr>
                      <a:r>
                        <a:rPr lang="en" sz="1100"/>
                        <a:t>3</a:t>
                      </a:r>
                      <a:r>
                        <a:rPr lang="en" sz="1100"/>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4A7D6"/>
                    </a:solidFill>
                  </a:tcPr>
                </a:tc>
                <a:tc>
                  <a:txBody>
                    <a:bodyPr/>
                    <a:lstStyle/>
                    <a:p>
                      <a:pPr indent="0" lvl="0" marL="0" rtl="0" algn="ctr">
                        <a:spcBef>
                          <a:spcPts val="0"/>
                        </a:spcBef>
                        <a:spcAft>
                          <a:spcPts val="0"/>
                        </a:spcAft>
                        <a:buNone/>
                      </a:pPr>
                      <a:r>
                        <a:rPr lang="en" sz="1100"/>
                        <a:t>3</a:t>
                      </a:r>
                      <a:r>
                        <a:rPr lang="en" sz="1100"/>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2E9"/>
                    </a:solidFill>
                  </a:tcPr>
                </a:tc>
              </a:tr>
            </a:tbl>
          </a:graphicData>
        </a:graphic>
      </p:graphicFrame>
      <p:cxnSp>
        <p:nvCxnSpPr>
          <p:cNvPr id="422" name="Google Shape;422;p31"/>
          <p:cNvCxnSpPr/>
          <p:nvPr/>
        </p:nvCxnSpPr>
        <p:spPr>
          <a:xfrm flipH="1">
            <a:off x="425400" y="1346625"/>
            <a:ext cx="1518600" cy="141900"/>
          </a:xfrm>
          <a:prstGeom prst="straightConnector1">
            <a:avLst/>
          </a:prstGeom>
          <a:noFill/>
          <a:ln cap="flat" cmpd="sng" w="28575">
            <a:solidFill>
              <a:schemeClr val="lt2"/>
            </a:solidFill>
            <a:prstDash val="solid"/>
            <a:round/>
            <a:headEnd len="med" w="med" type="none"/>
            <a:tailEnd len="med" w="med" type="none"/>
          </a:ln>
        </p:spPr>
      </p:cxnSp>
      <p:cxnSp>
        <p:nvCxnSpPr>
          <p:cNvPr id="423" name="Google Shape;423;p31"/>
          <p:cNvCxnSpPr>
            <a:endCxn id="420" idx="1"/>
          </p:cNvCxnSpPr>
          <p:nvPr/>
        </p:nvCxnSpPr>
        <p:spPr>
          <a:xfrm rot="10800000">
            <a:off x="415125" y="2475713"/>
            <a:ext cx="1518600" cy="248100"/>
          </a:xfrm>
          <a:prstGeom prst="straightConnector1">
            <a:avLst/>
          </a:prstGeom>
          <a:noFill/>
          <a:ln cap="flat" cmpd="sng" w="28575">
            <a:solidFill>
              <a:schemeClr val="lt2"/>
            </a:solidFill>
            <a:prstDash val="solid"/>
            <a:round/>
            <a:headEnd len="med" w="med" type="none"/>
            <a:tailEnd len="med" w="med" type="none"/>
          </a:ln>
        </p:spPr>
      </p:cxnSp>
      <p:cxnSp>
        <p:nvCxnSpPr>
          <p:cNvPr id="424" name="Google Shape;424;p31"/>
          <p:cNvCxnSpPr/>
          <p:nvPr/>
        </p:nvCxnSpPr>
        <p:spPr>
          <a:xfrm rot="10800000">
            <a:off x="1407450" y="2490750"/>
            <a:ext cx="516300" cy="81000"/>
          </a:xfrm>
          <a:prstGeom prst="straightConnector1">
            <a:avLst/>
          </a:prstGeom>
          <a:noFill/>
          <a:ln cap="flat" cmpd="sng" w="28575">
            <a:solidFill>
              <a:schemeClr val="lt2"/>
            </a:solidFill>
            <a:prstDash val="solid"/>
            <a:round/>
            <a:headEnd len="med" w="med" type="none"/>
            <a:tailEnd len="med" w="med" type="none"/>
          </a:ln>
        </p:spPr>
      </p:cxnSp>
      <p:cxnSp>
        <p:nvCxnSpPr>
          <p:cNvPr id="425" name="Google Shape;425;p31"/>
          <p:cNvCxnSpPr>
            <a:endCxn id="420" idx="0"/>
          </p:cNvCxnSpPr>
          <p:nvPr/>
        </p:nvCxnSpPr>
        <p:spPr>
          <a:xfrm flipH="1">
            <a:off x="1402313" y="1457925"/>
            <a:ext cx="531600" cy="30600"/>
          </a:xfrm>
          <a:prstGeom prst="straightConnector1">
            <a:avLst/>
          </a:prstGeom>
          <a:noFill/>
          <a:ln cap="flat" cmpd="sng" w="28575">
            <a:solidFill>
              <a:schemeClr val="lt2"/>
            </a:solidFill>
            <a:prstDash val="solid"/>
            <a:round/>
            <a:headEnd len="med" w="med" type="none"/>
            <a:tailEnd len="med" w="med" type="none"/>
          </a:ln>
        </p:spPr>
      </p:cxnSp>
      <p:graphicFrame>
        <p:nvGraphicFramePr>
          <p:cNvPr id="426" name="Google Shape;426;p31"/>
          <p:cNvGraphicFramePr/>
          <p:nvPr/>
        </p:nvGraphicFramePr>
        <p:xfrm>
          <a:off x="4180000" y="1333915"/>
          <a:ext cx="3000000" cy="3000000"/>
        </p:xfrm>
        <a:graphic>
          <a:graphicData uri="http://schemas.openxmlformats.org/drawingml/2006/table">
            <a:tbl>
              <a:tblPr>
                <a:noFill/>
                <a:tableStyleId>{C5EDB95C-5527-4637-BF68-A32395E78CE0}</a:tableStyleId>
              </a:tblPr>
              <a:tblGrid>
                <a:gridCol w="382850"/>
                <a:gridCol w="382850"/>
                <a:gridCol w="382850"/>
                <a:gridCol w="382850"/>
              </a:tblGrid>
              <a:tr h="201325">
                <a:tc>
                  <a:txBody>
                    <a:bodyPr/>
                    <a:lstStyle/>
                    <a:p>
                      <a:pPr indent="0" lvl="0" marL="0" rtl="0" algn="ctr">
                        <a:spcBef>
                          <a:spcPts val="0"/>
                        </a:spcBef>
                        <a:spcAft>
                          <a:spcPts val="0"/>
                        </a:spcAft>
                        <a:buNone/>
                      </a:pPr>
                      <a:r>
                        <a:rPr lang="en" sz="1100"/>
                        <a:t>0,0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t>0,1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t>0,2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lang="en" sz="1100"/>
                        <a:t>0,3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r>
              <a:tr h="201325">
                <a:tc>
                  <a:txBody>
                    <a:bodyPr/>
                    <a:lstStyle/>
                    <a:p>
                      <a:pPr indent="0" lvl="0" marL="0" rtl="0" algn="ctr">
                        <a:spcBef>
                          <a:spcPts val="0"/>
                        </a:spcBef>
                        <a:spcAft>
                          <a:spcPts val="0"/>
                        </a:spcAft>
                        <a:buNone/>
                      </a:pPr>
                      <a:r>
                        <a:rPr lang="en" sz="1100"/>
                        <a:t>1,0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1,1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1,2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1,3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6B8AF"/>
                    </a:solidFill>
                  </a:tcPr>
                </a:tc>
              </a:tr>
              <a:tr h="100000">
                <a:tc>
                  <a:txBody>
                    <a:bodyPr/>
                    <a:lstStyle/>
                    <a:p>
                      <a:pPr indent="0" lvl="0" marL="0" rtl="0" algn="ctr">
                        <a:spcBef>
                          <a:spcPts val="0"/>
                        </a:spcBef>
                        <a:spcAft>
                          <a:spcPts val="0"/>
                        </a:spcAft>
                        <a:buNone/>
                      </a:pPr>
                      <a:r>
                        <a:rPr lang="en" sz="1100"/>
                        <a:t>2,0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2,1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2,2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 sz="1100"/>
                        <a:t>2,3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C78D8"/>
                    </a:solidFill>
                  </a:tcPr>
                </a:tc>
              </a:tr>
              <a:tr h="221150">
                <a:tc>
                  <a:txBody>
                    <a:bodyPr/>
                    <a:lstStyle/>
                    <a:p>
                      <a:pPr indent="0" lvl="0" marL="0" rtl="0" algn="ctr">
                        <a:spcBef>
                          <a:spcPts val="0"/>
                        </a:spcBef>
                        <a:spcAft>
                          <a:spcPts val="0"/>
                        </a:spcAft>
                        <a:buNone/>
                      </a:pPr>
                      <a:r>
                        <a:rPr lang="en" sz="1100"/>
                        <a:t>3,0</a:t>
                      </a:r>
                      <a:endParaRPr sz="11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rtl="0" algn="ctr">
                        <a:spcBef>
                          <a:spcPts val="0"/>
                        </a:spcBef>
                        <a:spcAft>
                          <a:spcPts val="0"/>
                        </a:spcAft>
                        <a:buNone/>
                      </a:pPr>
                      <a:r>
                        <a:rPr lang="en" sz="1100"/>
                        <a:t>3,1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rtl="0" algn="ctr">
                        <a:spcBef>
                          <a:spcPts val="0"/>
                        </a:spcBef>
                        <a:spcAft>
                          <a:spcPts val="0"/>
                        </a:spcAft>
                        <a:buNone/>
                      </a:pPr>
                      <a:r>
                        <a:rPr lang="en" sz="1100"/>
                        <a:t>3,2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c>
                  <a:txBody>
                    <a:bodyPr/>
                    <a:lstStyle/>
                    <a:p>
                      <a:pPr indent="0" lvl="0" marL="0" rtl="0" algn="ctr">
                        <a:spcBef>
                          <a:spcPts val="0"/>
                        </a:spcBef>
                        <a:spcAft>
                          <a:spcPts val="0"/>
                        </a:spcAft>
                        <a:buNone/>
                      </a:pPr>
                      <a:r>
                        <a:rPr lang="en" sz="1100"/>
                        <a:t>3,3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E7CC3"/>
                    </a:solidFill>
                  </a:tcPr>
                </a:tc>
              </a:tr>
            </a:tbl>
          </a:graphicData>
        </a:graphic>
      </p:graphicFrame>
      <p:cxnSp>
        <p:nvCxnSpPr>
          <p:cNvPr id="427" name="Google Shape;427;p31"/>
          <p:cNvCxnSpPr/>
          <p:nvPr/>
        </p:nvCxnSpPr>
        <p:spPr>
          <a:xfrm>
            <a:off x="4181625" y="1690875"/>
            <a:ext cx="1154400" cy="0"/>
          </a:xfrm>
          <a:prstGeom prst="straightConnector1">
            <a:avLst/>
          </a:prstGeom>
          <a:noFill/>
          <a:ln cap="flat" cmpd="sng" w="28575">
            <a:solidFill>
              <a:srgbClr val="FFFFFF"/>
            </a:solidFill>
            <a:prstDash val="solid"/>
            <a:round/>
            <a:headEnd len="med" w="med" type="none"/>
            <a:tailEnd len="med" w="med" type="none"/>
          </a:ln>
        </p:spPr>
      </p:cxnSp>
      <p:cxnSp>
        <p:nvCxnSpPr>
          <p:cNvPr id="428" name="Google Shape;428;p31"/>
          <p:cNvCxnSpPr/>
          <p:nvPr/>
        </p:nvCxnSpPr>
        <p:spPr>
          <a:xfrm flipH="1" rot="10800000">
            <a:off x="4181625" y="2379375"/>
            <a:ext cx="1518900" cy="6000"/>
          </a:xfrm>
          <a:prstGeom prst="straightConnector1">
            <a:avLst/>
          </a:prstGeom>
          <a:noFill/>
          <a:ln cap="flat" cmpd="sng" w="28575">
            <a:solidFill>
              <a:srgbClr val="FFFFFF"/>
            </a:solidFill>
            <a:prstDash val="solid"/>
            <a:round/>
            <a:headEnd len="med" w="med" type="none"/>
            <a:tailEnd len="med" w="med" type="none"/>
          </a:ln>
        </p:spPr>
      </p:cxnSp>
      <p:cxnSp>
        <p:nvCxnSpPr>
          <p:cNvPr id="429" name="Google Shape;429;p31"/>
          <p:cNvCxnSpPr/>
          <p:nvPr/>
        </p:nvCxnSpPr>
        <p:spPr>
          <a:xfrm>
            <a:off x="5336025" y="2037900"/>
            <a:ext cx="364500" cy="7500"/>
          </a:xfrm>
          <a:prstGeom prst="straightConnector1">
            <a:avLst/>
          </a:prstGeom>
          <a:noFill/>
          <a:ln cap="flat" cmpd="sng" w="28575">
            <a:solidFill>
              <a:srgbClr val="FFFFFF"/>
            </a:solidFill>
            <a:prstDash val="solid"/>
            <a:round/>
            <a:headEnd len="med" w="med" type="none"/>
            <a:tailEnd len="med" w="med" type="none"/>
          </a:ln>
        </p:spPr>
      </p:cxnSp>
      <p:cxnSp>
        <p:nvCxnSpPr>
          <p:cNvPr id="430" name="Google Shape;430;p31"/>
          <p:cNvCxnSpPr/>
          <p:nvPr/>
        </p:nvCxnSpPr>
        <p:spPr>
          <a:xfrm>
            <a:off x="5328550" y="1693725"/>
            <a:ext cx="7200" cy="361800"/>
          </a:xfrm>
          <a:prstGeom prst="straightConnector1">
            <a:avLst/>
          </a:prstGeom>
          <a:noFill/>
          <a:ln cap="flat" cmpd="sng" w="28575">
            <a:solidFill>
              <a:srgbClr val="FFFFFF"/>
            </a:solidFill>
            <a:prstDash val="solid"/>
            <a:round/>
            <a:headEnd len="med" w="med" type="none"/>
            <a:tailEnd len="med" w="med" type="none"/>
          </a:ln>
        </p:spPr>
      </p:cxnSp>
      <p:cxnSp>
        <p:nvCxnSpPr>
          <p:cNvPr id="431" name="Google Shape;431;p31"/>
          <p:cNvCxnSpPr/>
          <p:nvPr/>
        </p:nvCxnSpPr>
        <p:spPr>
          <a:xfrm flipH="1">
            <a:off x="5710500" y="2041200"/>
            <a:ext cx="900" cy="348300"/>
          </a:xfrm>
          <a:prstGeom prst="straightConnector1">
            <a:avLst/>
          </a:prstGeom>
          <a:noFill/>
          <a:ln cap="flat" cmpd="sng" w="28575">
            <a:solidFill>
              <a:srgbClr val="FFFFFF"/>
            </a:solidFill>
            <a:prstDash val="solid"/>
            <a:round/>
            <a:headEnd len="med" w="med" type="none"/>
            <a:tailEnd len="med" w="med" type="none"/>
          </a:ln>
        </p:spPr>
      </p:cxnSp>
      <p:cxnSp>
        <p:nvCxnSpPr>
          <p:cNvPr id="432" name="Google Shape;432;p31"/>
          <p:cNvCxnSpPr/>
          <p:nvPr/>
        </p:nvCxnSpPr>
        <p:spPr>
          <a:xfrm flipH="1" rot="10800000">
            <a:off x="4186250" y="1337850"/>
            <a:ext cx="1518900" cy="6000"/>
          </a:xfrm>
          <a:prstGeom prst="straightConnector1">
            <a:avLst/>
          </a:prstGeom>
          <a:noFill/>
          <a:ln cap="flat" cmpd="sng" w="28575">
            <a:solidFill>
              <a:srgbClr val="FFFFFF"/>
            </a:solidFill>
            <a:prstDash val="solid"/>
            <a:round/>
            <a:headEnd len="med" w="med" type="none"/>
            <a:tailEnd len="med" w="med" type="none"/>
          </a:ln>
        </p:spPr>
      </p:cxnSp>
      <p:cxnSp>
        <p:nvCxnSpPr>
          <p:cNvPr id="433" name="Google Shape;433;p31"/>
          <p:cNvCxnSpPr/>
          <p:nvPr/>
        </p:nvCxnSpPr>
        <p:spPr>
          <a:xfrm rot="10800000">
            <a:off x="5700525" y="1336500"/>
            <a:ext cx="0" cy="707400"/>
          </a:xfrm>
          <a:prstGeom prst="straightConnector1">
            <a:avLst/>
          </a:prstGeom>
          <a:noFill/>
          <a:ln cap="flat" cmpd="sng" w="28575">
            <a:solidFill>
              <a:srgbClr val="FFFFFF"/>
            </a:solidFill>
            <a:prstDash val="solid"/>
            <a:round/>
            <a:headEnd len="med" w="med" type="none"/>
            <a:tailEnd len="med" w="med" type="none"/>
          </a:ln>
        </p:spPr>
      </p:cxnSp>
      <p:cxnSp>
        <p:nvCxnSpPr>
          <p:cNvPr id="434" name="Google Shape;434;p31"/>
          <p:cNvCxnSpPr/>
          <p:nvPr/>
        </p:nvCxnSpPr>
        <p:spPr>
          <a:xfrm flipH="1" rot="10800000">
            <a:off x="4181625" y="2709225"/>
            <a:ext cx="1518900" cy="6000"/>
          </a:xfrm>
          <a:prstGeom prst="straightConnector1">
            <a:avLst/>
          </a:prstGeom>
          <a:noFill/>
          <a:ln cap="flat" cmpd="sng" w="28575">
            <a:solidFill>
              <a:srgbClr val="FFFFFF"/>
            </a:solidFill>
            <a:prstDash val="solid"/>
            <a:round/>
            <a:headEnd len="med" w="med" type="none"/>
            <a:tailEnd len="med" w="med" type="none"/>
          </a:ln>
        </p:spPr>
      </p:cxnSp>
      <p:cxnSp>
        <p:nvCxnSpPr>
          <p:cNvPr id="435" name="Google Shape;435;p31"/>
          <p:cNvCxnSpPr/>
          <p:nvPr/>
        </p:nvCxnSpPr>
        <p:spPr>
          <a:xfrm>
            <a:off x="4201875" y="1346625"/>
            <a:ext cx="4200" cy="1362600"/>
          </a:xfrm>
          <a:prstGeom prst="straightConnector1">
            <a:avLst/>
          </a:prstGeom>
          <a:noFill/>
          <a:ln cap="flat" cmpd="sng" w="28575">
            <a:solidFill>
              <a:srgbClr val="FFFFFF"/>
            </a:solidFill>
            <a:prstDash val="solid"/>
            <a:round/>
            <a:headEnd len="med" w="med" type="none"/>
            <a:tailEnd len="med" w="med" type="none"/>
          </a:ln>
        </p:spPr>
      </p:cxnSp>
      <p:cxnSp>
        <p:nvCxnSpPr>
          <p:cNvPr id="436" name="Google Shape;436;p31"/>
          <p:cNvCxnSpPr/>
          <p:nvPr/>
        </p:nvCxnSpPr>
        <p:spPr>
          <a:xfrm rot="10800000">
            <a:off x="5695425" y="1326525"/>
            <a:ext cx="5100" cy="1388700"/>
          </a:xfrm>
          <a:prstGeom prst="straightConnector1">
            <a:avLst/>
          </a:prstGeom>
          <a:noFill/>
          <a:ln cap="flat" cmpd="sng" w="28575">
            <a:solidFill>
              <a:srgbClr val="FFFFFF"/>
            </a:solidFill>
            <a:prstDash val="solid"/>
            <a:round/>
            <a:headEnd len="med" w="med" type="none"/>
            <a:tailEnd len="med" w="med" type="none"/>
          </a:ln>
        </p:spPr>
      </p:cxnSp>
      <p:sp>
        <p:nvSpPr>
          <p:cNvPr id="437" name="Google Shape;437;p31"/>
          <p:cNvSpPr txBox="1"/>
          <p:nvPr/>
        </p:nvSpPr>
        <p:spPr>
          <a:xfrm>
            <a:off x="4758825" y="1140750"/>
            <a:ext cx="364500" cy="4002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1</a:t>
            </a:r>
            <a:endParaRPr b="1">
              <a:latin typeface="Fira Sans Condensed"/>
              <a:ea typeface="Fira Sans Condensed"/>
              <a:cs typeface="Fira Sans Condensed"/>
              <a:sym typeface="Fira Sans Condensed"/>
            </a:endParaRPr>
          </a:p>
        </p:txBody>
      </p:sp>
      <p:sp>
        <p:nvSpPr>
          <p:cNvPr id="438" name="Google Shape;438;p31"/>
          <p:cNvSpPr txBox="1"/>
          <p:nvPr/>
        </p:nvSpPr>
        <p:spPr>
          <a:xfrm>
            <a:off x="4768500" y="1835025"/>
            <a:ext cx="364500" cy="4002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2</a:t>
            </a:r>
            <a:endParaRPr b="1">
              <a:latin typeface="Fira Sans Condensed"/>
              <a:ea typeface="Fira Sans Condensed"/>
              <a:cs typeface="Fira Sans Condensed"/>
              <a:sym typeface="Fira Sans Condensed"/>
            </a:endParaRPr>
          </a:p>
        </p:txBody>
      </p:sp>
      <p:sp>
        <p:nvSpPr>
          <p:cNvPr id="439" name="Google Shape;439;p31"/>
          <p:cNvSpPr txBox="1"/>
          <p:nvPr/>
        </p:nvSpPr>
        <p:spPr>
          <a:xfrm>
            <a:off x="4768500" y="2529525"/>
            <a:ext cx="364500" cy="4002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Fira Sans Condensed"/>
                <a:ea typeface="Fira Sans Condensed"/>
                <a:cs typeface="Fira Sans Condensed"/>
                <a:sym typeface="Fira Sans Condensed"/>
              </a:rPr>
              <a:t>3</a:t>
            </a:r>
            <a:endParaRPr b="1">
              <a:latin typeface="Fira Sans Condensed"/>
              <a:ea typeface="Fira Sans Condensed"/>
              <a:cs typeface="Fira Sans Condensed"/>
              <a:sym typeface="Fira Sans Condensed"/>
            </a:endParaRPr>
          </a:p>
        </p:txBody>
      </p:sp>
      <p:cxnSp>
        <p:nvCxnSpPr>
          <p:cNvPr id="440" name="Google Shape;440;p31"/>
          <p:cNvCxnSpPr/>
          <p:nvPr/>
        </p:nvCxnSpPr>
        <p:spPr>
          <a:xfrm>
            <a:off x="3449875" y="2028800"/>
            <a:ext cx="713400" cy="0"/>
          </a:xfrm>
          <a:prstGeom prst="straightConnector1">
            <a:avLst/>
          </a:prstGeom>
          <a:noFill/>
          <a:ln cap="flat" cmpd="sng" w="19050">
            <a:solidFill>
              <a:srgbClr val="F2F2F2"/>
            </a:solidFill>
            <a:prstDash val="solid"/>
            <a:round/>
            <a:headEnd len="med" w="med" type="none"/>
            <a:tailEnd len="med" w="med" type="triangle"/>
          </a:ln>
        </p:spPr>
      </p:cxnSp>
      <p:sp>
        <p:nvSpPr>
          <p:cNvPr id="441" name="Google Shape;441;p31"/>
          <p:cNvSpPr txBox="1"/>
          <p:nvPr/>
        </p:nvSpPr>
        <p:spPr>
          <a:xfrm>
            <a:off x="5872600" y="1343850"/>
            <a:ext cx="2521800" cy="1227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Images:  </a:t>
            </a:r>
            <a:r>
              <a:rPr lang="en">
                <a:solidFill>
                  <a:schemeClr val="lt2"/>
                </a:solidFill>
                <a:latin typeface="Fira Sans Condensed Light"/>
                <a:ea typeface="Fira Sans Condensed Light"/>
                <a:cs typeface="Fira Sans Condensed Light"/>
                <a:sym typeface="Fira Sans Condensed Light"/>
              </a:rPr>
              <a:t>2 dimensional matrix from the pixel perspective.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Pixel:</a:t>
            </a:r>
            <a:r>
              <a:rPr lang="en">
                <a:solidFill>
                  <a:schemeClr val="lt2"/>
                </a:solidFill>
                <a:latin typeface="Fira Sans Condensed Light"/>
                <a:ea typeface="Fira Sans Condensed Light"/>
                <a:cs typeface="Fira Sans Condensed Light"/>
                <a:sym typeface="Fira Sans Condensed Light"/>
              </a:rPr>
              <a:t> has 3 channels being RGB. </a:t>
            </a:r>
            <a:r>
              <a:rPr b="1" lang="en">
                <a:solidFill>
                  <a:schemeClr val="lt2"/>
                </a:solidFill>
                <a:latin typeface="Fira Sans Condensed"/>
                <a:ea typeface="Fira Sans Condensed"/>
                <a:cs typeface="Fira Sans Condensed"/>
                <a:sym typeface="Fira Sans Condensed"/>
              </a:rPr>
              <a:t>Super Pixel:</a:t>
            </a:r>
            <a:r>
              <a:rPr lang="en">
                <a:solidFill>
                  <a:schemeClr val="lt2"/>
                </a:solidFill>
                <a:latin typeface="Fira Sans Condensed Light"/>
                <a:ea typeface="Fira Sans Condensed Light"/>
                <a:cs typeface="Fira Sans Condensed Light"/>
                <a:sym typeface="Fira Sans Condensed Light"/>
              </a:rPr>
              <a:t> similar pixels and combining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442" name="Google Shape;442;p31"/>
          <p:cNvSpPr txBox="1"/>
          <p:nvPr/>
        </p:nvSpPr>
        <p:spPr>
          <a:xfrm>
            <a:off x="5872600" y="2735875"/>
            <a:ext cx="2864700" cy="18468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Similar Pixels and How they are a network?</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Each Pixel has 8 neighboring pixel. This creates 8 bi-directional edges. With this in mind we can create weights by </a:t>
            </a:r>
            <a:r>
              <a:rPr lang="en">
                <a:solidFill>
                  <a:schemeClr val="lt2"/>
                </a:solidFill>
                <a:latin typeface="Fira Sans Condensed Light"/>
                <a:ea typeface="Fira Sans Condensed Light"/>
                <a:cs typeface="Fira Sans Condensed Light"/>
                <a:sym typeface="Fira Sans Condensed Light"/>
              </a:rPr>
              <a:t>segmenting</a:t>
            </a:r>
            <a:r>
              <a:rPr lang="en">
                <a:solidFill>
                  <a:schemeClr val="lt2"/>
                </a:solidFill>
                <a:latin typeface="Fira Sans Condensed Light"/>
                <a:ea typeface="Fira Sans Condensed Light"/>
                <a:cs typeface="Fira Sans Condensed Light"/>
                <a:sym typeface="Fira Sans Condensed Light"/>
              </a:rPr>
              <a:t> the grouped pixels into 1 super pixel.</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443" name="Google Shape;443;p31"/>
          <p:cNvSpPr txBox="1"/>
          <p:nvPr/>
        </p:nvSpPr>
        <p:spPr>
          <a:xfrm>
            <a:off x="610700" y="3614800"/>
            <a:ext cx="6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[6]</a:t>
            </a:r>
            <a:endParaRPr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 analogy</a:t>
            </a:r>
            <a:endParaRPr/>
          </a:p>
        </p:txBody>
      </p:sp>
      <p:pic>
        <p:nvPicPr>
          <p:cNvPr id="449" name="Google Shape;449;p32"/>
          <p:cNvPicPr preferRelativeResize="0"/>
          <p:nvPr/>
        </p:nvPicPr>
        <p:blipFill>
          <a:blip r:embed="rId3">
            <a:alphaModFix/>
          </a:blip>
          <a:stretch>
            <a:fillRect/>
          </a:stretch>
        </p:blipFill>
        <p:spPr>
          <a:xfrm>
            <a:off x="5771550" y="1696975"/>
            <a:ext cx="2184725" cy="2420301"/>
          </a:xfrm>
          <a:prstGeom prst="rect">
            <a:avLst/>
          </a:prstGeom>
          <a:noFill/>
          <a:ln>
            <a:noFill/>
          </a:ln>
        </p:spPr>
      </p:pic>
      <p:pic>
        <p:nvPicPr>
          <p:cNvPr id="450" name="Google Shape;450;p32"/>
          <p:cNvPicPr preferRelativeResize="0"/>
          <p:nvPr/>
        </p:nvPicPr>
        <p:blipFill>
          <a:blip r:embed="rId4">
            <a:alphaModFix/>
          </a:blip>
          <a:stretch>
            <a:fillRect/>
          </a:stretch>
        </p:blipFill>
        <p:spPr>
          <a:xfrm>
            <a:off x="720100" y="1696975"/>
            <a:ext cx="2420300" cy="2420300"/>
          </a:xfrm>
          <a:prstGeom prst="rect">
            <a:avLst/>
          </a:prstGeom>
          <a:noFill/>
          <a:ln>
            <a:noFill/>
          </a:ln>
        </p:spPr>
      </p:pic>
      <p:sp>
        <p:nvSpPr>
          <p:cNvPr id="451" name="Google Shape;451;p32"/>
          <p:cNvSpPr txBox="1"/>
          <p:nvPr/>
        </p:nvSpPr>
        <p:spPr>
          <a:xfrm>
            <a:off x="3195075" y="2080325"/>
            <a:ext cx="2521800" cy="165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Group a pair of cities into what is known as a county.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This is done </a:t>
            </a:r>
            <a:r>
              <a:rPr lang="en">
                <a:solidFill>
                  <a:schemeClr val="lt2"/>
                </a:solidFill>
                <a:latin typeface="Fira Sans Condensed Light"/>
                <a:ea typeface="Fira Sans Condensed Light"/>
                <a:cs typeface="Fira Sans Condensed Light"/>
                <a:sym typeface="Fira Sans Condensed Light"/>
              </a:rPr>
              <a:t>through</a:t>
            </a:r>
            <a:r>
              <a:rPr lang="en">
                <a:solidFill>
                  <a:schemeClr val="lt2"/>
                </a:solidFill>
                <a:latin typeface="Fira Sans Condensed Light"/>
                <a:ea typeface="Fira Sans Condensed Light"/>
                <a:cs typeface="Fira Sans Condensed Light"/>
                <a:sym typeface="Fira Sans Condensed Light"/>
              </a:rPr>
              <a:t> many weights and measures such as population and natural boundaries (deserts,mountains, forest)</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452" name="Google Shape;452;p32"/>
          <p:cNvSpPr txBox="1"/>
          <p:nvPr/>
        </p:nvSpPr>
        <p:spPr>
          <a:xfrm>
            <a:off x="1161250" y="4361450"/>
            <a:ext cx="6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Fira Sans Condensed"/>
                <a:ea typeface="Fira Sans Condensed"/>
                <a:cs typeface="Fira Sans Condensed"/>
                <a:sym typeface="Fira Sans Condensed"/>
              </a:rPr>
              <a:t>[8],[9]</a:t>
            </a:r>
            <a:endParaRPr b="1">
              <a:solidFill>
                <a:srgbClr val="FFFFFF"/>
              </a:solidFill>
              <a:latin typeface="Fira Sans Condensed"/>
              <a:ea typeface="Fira Sans Condensed"/>
              <a:cs typeface="Fira Sans Condensed"/>
              <a:sym typeface="Fira Sans Condensed"/>
            </a:endParaRPr>
          </a:p>
        </p:txBody>
      </p:sp>
      <p:sp>
        <p:nvSpPr>
          <p:cNvPr id="453" name="Google Shape;453;p32"/>
          <p:cNvSpPr txBox="1"/>
          <p:nvPr/>
        </p:nvSpPr>
        <p:spPr>
          <a:xfrm>
            <a:off x="5716875" y="430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33"/>
          <p:cNvSpPr txBox="1"/>
          <p:nvPr>
            <p:ph type="title"/>
          </p:nvPr>
        </p:nvSpPr>
        <p:spPr>
          <a:xfrm>
            <a:off x="109675" y="971850"/>
            <a:ext cx="4891500" cy="31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and Training the Model</a:t>
            </a:r>
            <a:endParaRPr/>
          </a:p>
        </p:txBody>
      </p:sp>
      <p:sp>
        <p:nvSpPr>
          <p:cNvPr id="459" name="Google Shape;459;p33"/>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460" name="Google Shape;460;p33"/>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GAN</a:t>
            </a:r>
            <a:endParaRPr/>
          </a:p>
        </p:txBody>
      </p:sp>
      <p:pic>
        <p:nvPicPr>
          <p:cNvPr id="466" name="Google Shape;466;p34"/>
          <p:cNvPicPr preferRelativeResize="0"/>
          <p:nvPr/>
        </p:nvPicPr>
        <p:blipFill>
          <a:blip r:embed="rId4">
            <a:alphaModFix/>
          </a:blip>
          <a:stretch>
            <a:fillRect/>
          </a:stretch>
        </p:blipFill>
        <p:spPr>
          <a:xfrm>
            <a:off x="137325" y="1082525"/>
            <a:ext cx="3078722" cy="3756175"/>
          </a:xfrm>
          <a:prstGeom prst="rect">
            <a:avLst/>
          </a:prstGeom>
          <a:noFill/>
          <a:ln>
            <a:noFill/>
          </a:ln>
        </p:spPr>
      </p:pic>
      <p:sp>
        <p:nvSpPr>
          <p:cNvPr id="467" name="Google Shape;467;p34"/>
          <p:cNvSpPr txBox="1"/>
          <p:nvPr/>
        </p:nvSpPr>
        <p:spPr>
          <a:xfrm>
            <a:off x="3343625" y="1082525"/>
            <a:ext cx="54705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Generative Adversarial Networks</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Unsupervised</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Two parts</a:t>
            </a:r>
            <a:endParaRPr sz="1500">
              <a:solidFill>
                <a:srgbClr val="FFFFFF"/>
              </a:solidFill>
              <a:latin typeface="Fira Sans Condensed Light"/>
              <a:ea typeface="Fira Sans Condensed Light"/>
              <a:cs typeface="Fira Sans Condensed Light"/>
              <a:sym typeface="Fira Sans Condensed Light"/>
            </a:endParaRPr>
          </a:p>
          <a:p>
            <a:pPr indent="-323850" lvl="1" marL="9144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Generator</a:t>
            </a:r>
            <a:endParaRPr sz="1500">
              <a:solidFill>
                <a:srgbClr val="FFFFFF"/>
              </a:solidFill>
              <a:latin typeface="Fira Sans Condensed Light"/>
              <a:ea typeface="Fira Sans Condensed Light"/>
              <a:cs typeface="Fira Sans Condensed Light"/>
              <a:sym typeface="Fira Sans Condensed Light"/>
            </a:endParaRPr>
          </a:p>
          <a:p>
            <a:pPr indent="-323850" lvl="2" marL="13716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Goal is to “trick” discriminator</a:t>
            </a:r>
            <a:endParaRPr sz="1500">
              <a:solidFill>
                <a:srgbClr val="FFFFFF"/>
              </a:solidFill>
              <a:latin typeface="Fira Sans Condensed Light"/>
              <a:ea typeface="Fira Sans Condensed Light"/>
              <a:cs typeface="Fira Sans Condensed Light"/>
              <a:sym typeface="Fira Sans Condensed Light"/>
            </a:endParaRPr>
          </a:p>
          <a:p>
            <a:pPr indent="-323850" lvl="1" marL="9144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Discriminator</a:t>
            </a:r>
            <a:endParaRPr sz="1500">
              <a:solidFill>
                <a:srgbClr val="FFFFFF"/>
              </a:solidFill>
              <a:latin typeface="Fira Sans Condensed Light"/>
              <a:ea typeface="Fira Sans Condensed Light"/>
              <a:cs typeface="Fira Sans Condensed Light"/>
              <a:sym typeface="Fira Sans Condensed Light"/>
            </a:endParaRPr>
          </a:p>
          <a:p>
            <a:pPr indent="-323850" lvl="2" marL="13716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Goal is to pick the real example from the generated</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Phases of training</a:t>
            </a:r>
            <a:endParaRPr sz="1500">
              <a:solidFill>
                <a:srgbClr val="FFFFFF"/>
              </a:solidFill>
              <a:latin typeface="Fira Sans Condensed Light"/>
              <a:ea typeface="Fira Sans Condensed Light"/>
              <a:cs typeface="Fira Sans Condensed Light"/>
              <a:sym typeface="Fira Sans Condensed Light"/>
            </a:endParaRPr>
          </a:p>
        </p:txBody>
      </p:sp>
      <p:sp>
        <p:nvSpPr>
          <p:cNvPr id="468" name="Google Shape;468;p34"/>
          <p:cNvSpPr txBox="1"/>
          <p:nvPr/>
        </p:nvSpPr>
        <p:spPr>
          <a:xfrm>
            <a:off x="3343625" y="4438500"/>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[7]</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Autoencoder</a:t>
            </a:r>
            <a:endParaRPr/>
          </a:p>
        </p:txBody>
      </p:sp>
      <p:pic>
        <p:nvPicPr>
          <p:cNvPr id="474" name="Google Shape;474;p35"/>
          <p:cNvPicPr preferRelativeResize="0"/>
          <p:nvPr/>
        </p:nvPicPr>
        <p:blipFill>
          <a:blip r:embed="rId4">
            <a:alphaModFix/>
          </a:blip>
          <a:stretch>
            <a:fillRect/>
          </a:stretch>
        </p:blipFill>
        <p:spPr>
          <a:xfrm>
            <a:off x="183275" y="1082525"/>
            <a:ext cx="4129337" cy="3756175"/>
          </a:xfrm>
          <a:prstGeom prst="rect">
            <a:avLst/>
          </a:prstGeom>
          <a:noFill/>
          <a:ln>
            <a:noFill/>
          </a:ln>
        </p:spPr>
      </p:pic>
      <p:sp>
        <p:nvSpPr>
          <p:cNvPr id="475" name="Google Shape;475;p35"/>
          <p:cNvSpPr txBox="1"/>
          <p:nvPr/>
        </p:nvSpPr>
        <p:spPr>
          <a:xfrm>
            <a:off x="4433700" y="1131575"/>
            <a:ext cx="39903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Unsupervised</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Performs dimensionality reduction of data</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Excellent feature detectors</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Very similar to MLP (multi-layer-perceptron)</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Learns to copy inputs to outputs</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Convolutional Layers</a:t>
            </a:r>
            <a:endParaRPr sz="1500">
              <a:solidFill>
                <a:srgbClr val="FFFFFF"/>
              </a:solidFill>
              <a:latin typeface="Fira Sans Condensed Light"/>
              <a:ea typeface="Fira Sans Condensed Light"/>
              <a:cs typeface="Fira Sans Condensed Light"/>
              <a:sym typeface="Fira Sans Condensed Light"/>
            </a:endParaRPr>
          </a:p>
        </p:txBody>
      </p:sp>
      <p:sp>
        <p:nvSpPr>
          <p:cNvPr id="476" name="Google Shape;476;p35"/>
          <p:cNvSpPr txBox="1"/>
          <p:nvPr/>
        </p:nvSpPr>
        <p:spPr>
          <a:xfrm>
            <a:off x="5053000" y="1455575"/>
            <a:ext cx="4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477" name="Google Shape;477;p35"/>
          <p:cNvSpPr txBox="1"/>
          <p:nvPr/>
        </p:nvSpPr>
        <p:spPr>
          <a:xfrm>
            <a:off x="4526250" y="4438500"/>
            <a:ext cx="5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[5]</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Autoencoder Architecture</a:t>
            </a:r>
            <a:endParaRPr/>
          </a:p>
        </p:txBody>
      </p:sp>
      <p:pic>
        <p:nvPicPr>
          <p:cNvPr id="483" name="Google Shape;483;p36"/>
          <p:cNvPicPr preferRelativeResize="0"/>
          <p:nvPr/>
        </p:nvPicPr>
        <p:blipFill>
          <a:blip r:embed="rId4">
            <a:alphaModFix/>
          </a:blip>
          <a:stretch>
            <a:fillRect/>
          </a:stretch>
        </p:blipFill>
        <p:spPr>
          <a:xfrm>
            <a:off x="1959125" y="1509850"/>
            <a:ext cx="4892025" cy="275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Game Time! (Test of </a:t>
            </a:r>
            <a:r>
              <a:rPr lang="en"/>
              <a:t>Plausibility</a:t>
            </a:r>
            <a:r>
              <a:rPr lang="en"/>
              <a:t>) </a:t>
            </a:r>
            <a:endParaRPr/>
          </a:p>
        </p:txBody>
      </p:sp>
      <p:sp>
        <p:nvSpPr>
          <p:cNvPr id="489" name="Google Shape;489;p37"/>
          <p:cNvSpPr txBox="1"/>
          <p:nvPr/>
        </p:nvSpPr>
        <p:spPr>
          <a:xfrm>
            <a:off x="2684025" y="1621775"/>
            <a:ext cx="3990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We will show 2 photos (</a:t>
            </a:r>
            <a:r>
              <a:rPr lang="en" sz="1500">
                <a:solidFill>
                  <a:srgbClr val="FFFFFF"/>
                </a:solidFill>
                <a:latin typeface="Fira Sans Condensed Light"/>
                <a:ea typeface="Fira Sans Condensed Light"/>
                <a:cs typeface="Fira Sans Condensed Light"/>
                <a:sym typeface="Fira Sans Condensed Light"/>
              </a:rPr>
              <a:t>separately</a:t>
            </a:r>
            <a:r>
              <a:rPr lang="en" sz="1500">
                <a:solidFill>
                  <a:srgbClr val="FFFFFF"/>
                </a:solidFill>
                <a:latin typeface="Fira Sans Condensed Light"/>
                <a:ea typeface="Fira Sans Condensed Light"/>
                <a:cs typeface="Fira Sans Condensed Light"/>
                <a:sym typeface="Fira Sans Condensed Light"/>
              </a:rPr>
              <a:t>)</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One of the photos is real and the other is fake (the predicted one)</a:t>
            </a:r>
            <a:endParaRPr sz="1500">
              <a:solidFill>
                <a:srgbClr val="FFFFFF"/>
              </a:solidFill>
              <a:latin typeface="Fira Sans Condensed Light"/>
              <a:ea typeface="Fira Sans Condensed Light"/>
              <a:cs typeface="Fira Sans Condensed Light"/>
              <a:sym typeface="Fira Sans Condensed Light"/>
            </a:endParaRPr>
          </a:p>
          <a:p>
            <a:pPr indent="-323850" lvl="0" marL="457200" rtl="0" algn="l">
              <a:spcBef>
                <a:spcPts val="0"/>
              </a:spcBef>
              <a:spcAft>
                <a:spcPts val="0"/>
              </a:spcAft>
              <a:buClr>
                <a:srgbClr val="FFFFFF"/>
              </a:buClr>
              <a:buSzPts val="1500"/>
              <a:buFont typeface="Fira Sans Condensed Light"/>
              <a:buChar char="●"/>
            </a:pPr>
            <a:r>
              <a:rPr lang="en" sz="1500">
                <a:solidFill>
                  <a:srgbClr val="FFFFFF"/>
                </a:solidFill>
                <a:latin typeface="Fira Sans Condensed Light"/>
                <a:ea typeface="Fira Sans Condensed Light"/>
                <a:cs typeface="Fira Sans Condensed Light"/>
                <a:sym typeface="Fira Sans Condensed Light"/>
              </a:rPr>
              <a:t>After </a:t>
            </a:r>
            <a:r>
              <a:rPr lang="en" sz="1500">
                <a:solidFill>
                  <a:srgbClr val="FFFFFF"/>
                </a:solidFill>
                <a:latin typeface="Fira Sans Condensed Light"/>
                <a:ea typeface="Fira Sans Condensed Light"/>
                <a:cs typeface="Fira Sans Condensed Light"/>
                <a:sym typeface="Fira Sans Condensed Light"/>
              </a:rPr>
              <a:t>showing both photos we will have you raise type in the chat if the first and second chat is real.</a:t>
            </a:r>
            <a:endParaRPr sz="15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solidFill>
                <a:srgbClr val="FFFFFF"/>
              </a:solidFill>
              <a:latin typeface="Fira Sans Condensed Light"/>
              <a:ea typeface="Fira Sans Condensed Light"/>
              <a:cs typeface="Fira Sans Condensed Light"/>
              <a:sym typeface="Fira Sans Condensed Light"/>
            </a:endParaRPr>
          </a:p>
        </p:txBody>
      </p:sp>
      <p:sp>
        <p:nvSpPr>
          <p:cNvPr id="490" name="Google Shape;490;p37"/>
          <p:cNvSpPr txBox="1"/>
          <p:nvPr>
            <p:ph type="title"/>
          </p:nvPr>
        </p:nvSpPr>
        <p:spPr>
          <a:xfrm>
            <a:off x="720100" y="1016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Rules: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Real or Fake?</a:t>
            </a:r>
            <a:endParaRPr/>
          </a:p>
        </p:txBody>
      </p:sp>
      <p:pic>
        <p:nvPicPr>
          <p:cNvPr id="496" name="Google Shape;496;p38"/>
          <p:cNvPicPr preferRelativeResize="0"/>
          <p:nvPr/>
        </p:nvPicPr>
        <p:blipFill>
          <a:blip r:embed="rId4">
            <a:alphaModFix/>
          </a:blip>
          <a:stretch>
            <a:fillRect/>
          </a:stretch>
        </p:blipFill>
        <p:spPr>
          <a:xfrm>
            <a:off x="1450475" y="1577400"/>
            <a:ext cx="2541350" cy="254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Real or Fake?</a:t>
            </a:r>
            <a:endParaRPr/>
          </a:p>
        </p:txBody>
      </p:sp>
      <p:pic>
        <p:nvPicPr>
          <p:cNvPr id="502" name="Google Shape;502;p39"/>
          <p:cNvPicPr preferRelativeResize="0"/>
          <p:nvPr/>
        </p:nvPicPr>
        <p:blipFill>
          <a:blip r:embed="rId4">
            <a:alphaModFix/>
          </a:blip>
          <a:stretch>
            <a:fillRect/>
          </a:stretch>
        </p:blipFill>
        <p:spPr>
          <a:xfrm>
            <a:off x="5221575" y="1577400"/>
            <a:ext cx="2685251" cy="2685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 Real or Fake?</a:t>
            </a:r>
            <a:endParaRPr/>
          </a:p>
        </p:txBody>
      </p:sp>
      <p:pic>
        <p:nvPicPr>
          <p:cNvPr id="508" name="Google Shape;508;p40"/>
          <p:cNvPicPr preferRelativeResize="0"/>
          <p:nvPr/>
        </p:nvPicPr>
        <p:blipFill>
          <a:blip r:embed="rId4">
            <a:alphaModFix/>
          </a:blip>
          <a:stretch>
            <a:fillRect/>
          </a:stretch>
        </p:blipFill>
        <p:spPr>
          <a:xfrm>
            <a:off x="5202075" y="1510338"/>
            <a:ext cx="2675474" cy="2675474"/>
          </a:xfrm>
          <a:prstGeom prst="rect">
            <a:avLst/>
          </a:prstGeom>
          <a:noFill/>
          <a:ln>
            <a:noFill/>
          </a:ln>
        </p:spPr>
      </p:pic>
      <p:pic>
        <p:nvPicPr>
          <p:cNvPr id="509" name="Google Shape;509;p40"/>
          <p:cNvPicPr preferRelativeResize="0"/>
          <p:nvPr/>
        </p:nvPicPr>
        <p:blipFill>
          <a:blip r:embed="rId5">
            <a:alphaModFix/>
          </a:blip>
          <a:stretch>
            <a:fillRect/>
          </a:stretch>
        </p:blipFill>
        <p:spPr>
          <a:xfrm>
            <a:off x="1450475" y="1577400"/>
            <a:ext cx="2541350" cy="2541350"/>
          </a:xfrm>
          <a:prstGeom prst="rect">
            <a:avLst/>
          </a:prstGeom>
          <a:noFill/>
          <a:ln>
            <a:noFill/>
          </a:ln>
        </p:spPr>
      </p:pic>
      <p:sp>
        <p:nvSpPr>
          <p:cNvPr id="510" name="Google Shape;510;p40"/>
          <p:cNvSpPr txBox="1"/>
          <p:nvPr/>
        </p:nvSpPr>
        <p:spPr>
          <a:xfrm>
            <a:off x="2098375" y="4333450"/>
            <a:ext cx="82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Real</a:t>
            </a:r>
            <a:endParaRPr b="1" sz="2400">
              <a:solidFill>
                <a:srgbClr val="FFFFFF"/>
              </a:solidFill>
              <a:latin typeface="Fira Sans Condensed"/>
              <a:ea typeface="Fira Sans Condensed"/>
              <a:cs typeface="Fira Sans Condensed"/>
              <a:sym typeface="Fira Sans Condensed"/>
            </a:endParaRPr>
          </a:p>
        </p:txBody>
      </p:sp>
      <p:sp>
        <p:nvSpPr>
          <p:cNvPr id="511" name="Google Shape;511;p40"/>
          <p:cNvSpPr txBox="1"/>
          <p:nvPr/>
        </p:nvSpPr>
        <p:spPr>
          <a:xfrm>
            <a:off x="5637500" y="4333450"/>
            <a:ext cx="149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Fake</a:t>
            </a:r>
            <a:endParaRPr b="1" sz="24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Problem</a:t>
            </a:r>
            <a:endParaRPr/>
          </a:p>
          <a:p>
            <a:pPr indent="0" lvl="0" marL="0" rtl="0" algn="ctr">
              <a:spcBef>
                <a:spcPts val="0"/>
              </a:spcBef>
              <a:spcAft>
                <a:spcPts val="0"/>
              </a:spcAft>
              <a:buNone/>
            </a:pPr>
            <a:r>
              <a:t/>
            </a:r>
            <a:endParaRPr/>
          </a:p>
        </p:txBody>
      </p:sp>
      <p:sp>
        <p:nvSpPr>
          <p:cNvPr id="106" name="Google Shape;106;p23"/>
          <p:cNvSpPr txBox="1"/>
          <p:nvPr/>
        </p:nvSpPr>
        <p:spPr>
          <a:xfrm>
            <a:off x="175300" y="1229775"/>
            <a:ext cx="8793600" cy="1313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34343"/>
              </a:buClr>
              <a:buSzPts val="1500"/>
              <a:buFont typeface="Fira Sans Condensed Light"/>
              <a:buChar char="-"/>
            </a:pPr>
            <a:r>
              <a:rPr lang="en" sz="1500">
                <a:solidFill>
                  <a:schemeClr val="lt2"/>
                </a:solidFill>
                <a:latin typeface="Fira Sans Condensed Light"/>
                <a:ea typeface="Fira Sans Condensed Light"/>
                <a:cs typeface="Fira Sans Condensed Light"/>
                <a:sym typeface="Fira Sans Condensed Light"/>
              </a:rPr>
              <a:t>Motivation: Colorizing images can be an extremely and time-consuming process. AI can provide simple and accurate solutions to this problem. </a:t>
            </a:r>
            <a:endParaRPr sz="1500">
              <a:solidFill>
                <a:schemeClr val="lt2"/>
              </a:solidFill>
              <a:latin typeface="Fira Sans Condensed Light"/>
              <a:ea typeface="Fira Sans Condensed Light"/>
              <a:cs typeface="Fira Sans Condensed Light"/>
              <a:sym typeface="Fira Sans Condensed Light"/>
            </a:endParaRPr>
          </a:p>
          <a:p>
            <a:pPr indent="-323850" lvl="0" marL="457200" rtl="0" algn="l">
              <a:spcBef>
                <a:spcPts val="1600"/>
              </a:spcBef>
              <a:spcAft>
                <a:spcPts val="1600"/>
              </a:spcAft>
              <a:buClr>
                <a:srgbClr val="434343"/>
              </a:buClr>
              <a:buSzPts val="1500"/>
              <a:buFont typeface="Fira Sans Condensed Light"/>
              <a:buChar char="-"/>
            </a:pPr>
            <a:r>
              <a:rPr lang="en" sz="1500">
                <a:solidFill>
                  <a:schemeClr val="lt2"/>
                </a:solidFill>
                <a:latin typeface="Fira Sans Condensed Light"/>
                <a:ea typeface="Fira Sans Condensed Light"/>
                <a:cs typeface="Fira Sans Condensed Light"/>
                <a:sym typeface="Fira Sans Condensed Light"/>
              </a:rPr>
              <a:t>Problem: How can we plausibly colorize a grayscale image using Computer Vision and Neural Networks in an unsupervised manner? What type of model the best approach to this problem?</a:t>
            </a:r>
            <a:endParaRPr sz="1500">
              <a:latin typeface="Fira Sans Condensed Light"/>
              <a:ea typeface="Fira Sans Condensed Light"/>
              <a:cs typeface="Fira Sans Condensed Light"/>
              <a:sym typeface="Fira Sans Condensed Light"/>
            </a:endParaRPr>
          </a:p>
        </p:txBody>
      </p:sp>
      <p:pic>
        <p:nvPicPr>
          <p:cNvPr id="107" name="Google Shape;107;p23"/>
          <p:cNvPicPr preferRelativeResize="0"/>
          <p:nvPr/>
        </p:nvPicPr>
        <p:blipFill>
          <a:blip r:embed="rId3">
            <a:alphaModFix/>
          </a:blip>
          <a:stretch>
            <a:fillRect/>
          </a:stretch>
        </p:blipFill>
        <p:spPr>
          <a:xfrm>
            <a:off x="3098975" y="2989100"/>
            <a:ext cx="2946253" cy="1736325"/>
          </a:xfrm>
          <a:prstGeom prst="rect">
            <a:avLst/>
          </a:prstGeom>
          <a:noFill/>
          <a:ln>
            <a:noFill/>
          </a:ln>
        </p:spPr>
      </p:pic>
      <p:sp>
        <p:nvSpPr>
          <p:cNvPr id="108" name="Google Shape;108;p23"/>
          <p:cNvSpPr txBox="1"/>
          <p:nvPr/>
        </p:nvSpPr>
        <p:spPr>
          <a:xfrm>
            <a:off x="6153075" y="3802025"/>
            <a:ext cx="235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rgbClr val="FFFFFF"/>
              </a:solidFill>
              <a:latin typeface="Fira Sans Condensed Light"/>
              <a:ea typeface="Fira Sans Condensed Light"/>
              <a:cs typeface="Fira Sans Condensed Light"/>
              <a:sym typeface="Fira Sans Condensed Light"/>
            </a:endParaRPr>
          </a:p>
        </p:txBody>
      </p:sp>
      <p:sp>
        <p:nvSpPr>
          <p:cNvPr id="109" name="Google Shape;109;p23"/>
          <p:cNvSpPr txBox="1"/>
          <p:nvPr/>
        </p:nvSpPr>
        <p:spPr>
          <a:xfrm>
            <a:off x="6217100" y="4325225"/>
            <a:ext cx="4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[1]</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Round 2!</a:t>
            </a:r>
            <a:endParaRPr/>
          </a:p>
        </p:txBody>
      </p:sp>
      <p:pic>
        <p:nvPicPr>
          <p:cNvPr id="517" name="Google Shape;517;p41"/>
          <p:cNvPicPr preferRelativeResize="0"/>
          <p:nvPr/>
        </p:nvPicPr>
        <p:blipFill>
          <a:blip r:embed="rId3">
            <a:alphaModFix/>
          </a:blip>
          <a:stretch>
            <a:fillRect/>
          </a:stretch>
        </p:blipFill>
        <p:spPr>
          <a:xfrm>
            <a:off x="1461025" y="1585650"/>
            <a:ext cx="2433201" cy="2433201"/>
          </a:xfrm>
          <a:prstGeom prst="rect">
            <a:avLst/>
          </a:prstGeom>
          <a:noFill/>
          <a:ln>
            <a:noFill/>
          </a:ln>
        </p:spPr>
      </p:pic>
      <p:sp>
        <p:nvSpPr>
          <p:cNvPr id="518" name="Google Shape;518;p41"/>
          <p:cNvSpPr txBox="1"/>
          <p:nvPr/>
        </p:nvSpPr>
        <p:spPr>
          <a:xfrm>
            <a:off x="2147175" y="4313900"/>
            <a:ext cx="142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FFFFFF"/>
              </a:solidFill>
              <a:latin typeface="Fira Sans Condensed"/>
              <a:ea typeface="Fira Sans Condensed"/>
              <a:cs typeface="Fira Sans Condensed"/>
              <a:sym typeface="Fira Sans Condensed"/>
            </a:endParaRPr>
          </a:p>
        </p:txBody>
      </p:sp>
      <p:sp>
        <p:nvSpPr>
          <p:cNvPr id="519" name="Google Shape;519;p41"/>
          <p:cNvSpPr txBox="1"/>
          <p:nvPr/>
        </p:nvSpPr>
        <p:spPr>
          <a:xfrm>
            <a:off x="5875500" y="4313900"/>
            <a:ext cx="186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Round 2!</a:t>
            </a:r>
            <a:endParaRPr/>
          </a:p>
        </p:txBody>
      </p:sp>
      <p:pic>
        <p:nvPicPr>
          <p:cNvPr id="525" name="Google Shape;525;p42"/>
          <p:cNvPicPr preferRelativeResize="0"/>
          <p:nvPr/>
        </p:nvPicPr>
        <p:blipFill>
          <a:blip r:embed="rId3">
            <a:alphaModFix/>
          </a:blip>
          <a:stretch>
            <a:fillRect/>
          </a:stretch>
        </p:blipFill>
        <p:spPr>
          <a:xfrm>
            <a:off x="5426550" y="1620925"/>
            <a:ext cx="2583350" cy="2583350"/>
          </a:xfrm>
          <a:prstGeom prst="rect">
            <a:avLst/>
          </a:prstGeom>
          <a:noFill/>
          <a:ln>
            <a:noFill/>
          </a:ln>
        </p:spPr>
      </p:pic>
      <p:sp>
        <p:nvSpPr>
          <p:cNvPr id="526" name="Google Shape;526;p42"/>
          <p:cNvSpPr txBox="1"/>
          <p:nvPr/>
        </p:nvSpPr>
        <p:spPr>
          <a:xfrm>
            <a:off x="2147175" y="4313900"/>
            <a:ext cx="142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FFFFFF"/>
              </a:solidFill>
              <a:latin typeface="Fira Sans Condensed"/>
              <a:ea typeface="Fira Sans Condensed"/>
              <a:cs typeface="Fira Sans Condensed"/>
              <a:sym typeface="Fira Sans Condensed"/>
            </a:endParaRPr>
          </a:p>
        </p:txBody>
      </p:sp>
      <p:sp>
        <p:nvSpPr>
          <p:cNvPr id="527" name="Google Shape;527;p42"/>
          <p:cNvSpPr txBox="1"/>
          <p:nvPr/>
        </p:nvSpPr>
        <p:spPr>
          <a:xfrm>
            <a:off x="5221575" y="4362700"/>
            <a:ext cx="186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Round 2!</a:t>
            </a:r>
            <a:endParaRPr/>
          </a:p>
        </p:txBody>
      </p:sp>
      <p:pic>
        <p:nvPicPr>
          <p:cNvPr id="533" name="Google Shape;533;p43"/>
          <p:cNvPicPr preferRelativeResize="0"/>
          <p:nvPr/>
        </p:nvPicPr>
        <p:blipFill>
          <a:blip r:embed="rId3">
            <a:alphaModFix/>
          </a:blip>
          <a:stretch>
            <a:fillRect/>
          </a:stretch>
        </p:blipFill>
        <p:spPr>
          <a:xfrm>
            <a:off x="1358725" y="1473750"/>
            <a:ext cx="2642701" cy="2642701"/>
          </a:xfrm>
          <a:prstGeom prst="rect">
            <a:avLst/>
          </a:prstGeom>
          <a:noFill/>
          <a:ln>
            <a:noFill/>
          </a:ln>
        </p:spPr>
      </p:pic>
      <p:pic>
        <p:nvPicPr>
          <p:cNvPr id="534" name="Google Shape;534;p43"/>
          <p:cNvPicPr preferRelativeResize="0"/>
          <p:nvPr/>
        </p:nvPicPr>
        <p:blipFill>
          <a:blip r:embed="rId4">
            <a:alphaModFix/>
          </a:blip>
          <a:stretch>
            <a:fillRect/>
          </a:stretch>
        </p:blipFill>
        <p:spPr>
          <a:xfrm>
            <a:off x="5097000" y="1473750"/>
            <a:ext cx="2642700" cy="2642700"/>
          </a:xfrm>
          <a:prstGeom prst="rect">
            <a:avLst/>
          </a:prstGeom>
          <a:noFill/>
          <a:ln>
            <a:noFill/>
          </a:ln>
        </p:spPr>
      </p:pic>
      <p:sp>
        <p:nvSpPr>
          <p:cNvPr id="535" name="Google Shape;535;p43"/>
          <p:cNvSpPr txBox="1"/>
          <p:nvPr/>
        </p:nvSpPr>
        <p:spPr>
          <a:xfrm>
            <a:off x="2147175" y="4313900"/>
            <a:ext cx="142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Fake</a:t>
            </a:r>
            <a:endParaRPr b="1" sz="2400">
              <a:solidFill>
                <a:srgbClr val="FFFFFF"/>
              </a:solidFill>
              <a:latin typeface="Fira Sans Condensed"/>
              <a:ea typeface="Fira Sans Condensed"/>
              <a:cs typeface="Fira Sans Condensed"/>
              <a:sym typeface="Fira Sans Condensed"/>
            </a:endParaRPr>
          </a:p>
        </p:txBody>
      </p:sp>
      <p:sp>
        <p:nvSpPr>
          <p:cNvPr id="536" name="Google Shape;536;p43"/>
          <p:cNvSpPr txBox="1"/>
          <p:nvPr/>
        </p:nvSpPr>
        <p:spPr>
          <a:xfrm>
            <a:off x="5875500" y="4313900"/>
            <a:ext cx="186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FFFF"/>
                </a:solidFill>
                <a:latin typeface="Fira Sans Condensed"/>
                <a:ea typeface="Fira Sans Condensed"/>
                <a:cs typeface="Fira Sans Condensed"/>
                <a:sym typeface="Fira Sans Condensed"/>
              </a:rPr>
              <a:t>Real</a:t>
            </a:r>
            <a:endParaRPr b="1" sz="24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44"/>
          <p:cNvSpPr txBox="1"/>
          <p:nvPr>
            <p:ph type="title"/>
          </p:nvPr>
        </p:nvSpPr>
        <p:spPr>
          <a:xfrm>
            <a:off x="109675" y="971850"/>
            <a:ext cx="4891500" cy="31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Grading and Checking Results</a:t>
            </a:r>
            <a:endParaRPr/>
          </a:p>
        </p:txBody>
      </p:sp>
      <p:sp>
        <p:nvSpPr>
          <p:cNvPr id="542" name="Google Shape;542;p44"/>
          <p:cNvSpPr txBox="1"/>
          <p:nvPr>
            <p:ph idx="2" type="title"/>
          </p:nvPr>
        </p:nvSpPr>
        <p:spPr>
          <a:xfrm>
            <a:off x="4849176" y="1001125"/>
            <a:ext cx="26244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543" name="Google Shape;543;p44"/>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5"/>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Grading Algorithms</a:t>
            </a:r>
            <a:endParaRPr/>
          </a:p>
        </p:txBody>
      </p:sp>
      <p:sp>
        <p:nvSpPr>
          <p:cNvPr id="549" name="Google Shape;549;p45"/>
          <p:cNvSpPr txBox="1"/>
          <p:nvPr/>
        </p:nvSpPr>
        <p:spPr>
          <a:xfrm>
            <a:off x="577125" y="1640250"/>
            <a:ext cx="2551500" cy="30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Compares Max Color Channel for every pixel</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Probability</a:t>
            </a:r>
            <a:r>
              <a:rPr lang="en">
                <a:solidFill>
                  <a:schemeClr val="lt2"/>
                </a:solidFill>
                <a:latin typeface="Fira Sans Condensed Light"/>
                <a:ea typeface="Fira Sans Condensed Light"/>
                <a:cs typeface="Fira Sans Condensed Light"/>
                <a:sym typeface="Fira Sans Condensed Light"/>
              </a:rPr>
              <a:t> that the </a:t>
            </a:r>
            <a:r>
              <a:rPr lang="en">
                <a:solidFill>
                  <a:schemeClr val="lt2"/>
                </a:solidFill>
                <a:latin typeface="Fira Sans Condensed Light"/>
                <a:ea typeface="Fira Sans Condensed Light"/>
                <a:cs typeface="Fira Sans Condensed Light"/>
                <a:sym typeface="Fira Sans Condensed Light"/>
              </a:rPr>
              <a:t>Neural</a:t>
            </a:r>
            <a:r>
              <a:rPr lang="en">
                <a:solidFill>
                  <a:schemeClr val="lt2"/>
                </a:solidFill>
                <a:latin typeface="Fira Sans Condensed Light"/>
                <a:ea typeface="Fira Sans Condensed Light"/>
                <a:cs typeface="Fira Sans Condensed Light"/>
                <a:sym typeface="Fira Sans Condensed Light"/>
              </a:rPr>
              <a:t> Network can predict the max color channel for </a:t>
            </a:r>
            <a:r>
              <a:rPr lang="en">
                <a:solidFill>
                  <a:schemeClr val="lt2"/>
                </a:solidFill>
                <a:latin typeface="Fira Sans Condensed Light"/>
                <a:ea typeface="Fira Sans Condensed Light"/>
                <a:cs typeface="Fira Sans Condensed Light"/>
                <a:sym typeface="Fira Sans Condensed Light"/>
              </a:rPr>
              <a:t>each</a:t>
            </a:r>
            <a:r>
              <a:rPr lang="en">
                <a:solidFill>
                  <a:schemeClr val="lt2"/>
                </a:solidFill>
                <a:latin typeface="Fira Sans Condensed Light"/>
                <a:ea typeface="Fira Sans Condensed Light"/>
                <a:cs typeface="Fira Sans Condensed Light"/>
                <a:sym typeface="Fira Sans Condensed Light"/>
              </a:rPr>
              <a:t> pixel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Ie: </a:t>
            </a:r>
            <a:r>
              <a:rPr lang="en">
                <a:solidFill>
                  <a:schemeClr val="lt2"/>
                </a:solidFill>
                <a:latin typeface="Fira Sans Condensed Light"/>
                <a:ea typeface="Fira Sans Condensed Light"/>
                <a:cs typeface="Fira Sans Condensed Light"/>
                <a:sym typeface="Fira Sans Condensed Light"/>
              </a:rPr>
              <a:t>Original</a:t>
            </a:r>
            <a:r>
              <a:rPr lang="en">
                <a:solidFill>
                  <a:schemeClr val="lt2"/>
                </a:solidFill>
                <a:latin typeface="Fira Sans Condensed Light"/>
                <a:ea typeface="Fira Sans Condensed Light"/>
                <a:cs typeface="Fira Sans Condensed Light"/>
                <a:sym typeface="Fira Sans Condensed Light"/>
              </a:rPr>
              <a:t> RGB = (120,130,110)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Green Channel = Max(Original)</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Predicted RGB = (110,140,105)</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Green Channel = Max(Predicted)</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i="1" lang="en">
                <a:solidFill>
                  <a:schemeClr val="lt2"/>
                </a:solidFill>
                <a:latin typeface="Fira Sans Condensed"/>
                <a:ea typeface="Fira Sans Condensed"/>
                <a:cs typeface="Fira Sans Condensed"/>
                <a:sym typeface="Fira Sans Condensed"/>
              </a:rPr>
              <a:t>In this example the AI successfully chose the MAX color channel</a:t>
            </a:r>
            <a:endParaRPr b="1" i="1">
              <a:solidFill>
                <a:schemeClr val="lt2"/>
              </a:solidFill>
              <a:latin typeface="Fira Sans Condensed"/>
              <a:ea typeface="Fira Sans Condensed"/>
              <a:cs typeface="Fira Sans Condensed"/>
              <a:sym typeface="Fira Sans Condensed"/>
            </a:endParaRPr>
          </a:p>
        </p:txBody>
      </p:sp>
      <p:sp>
        <p:nvSpPr>
          <p:cNvPr id="550" name="Google Shape;550;p45"/>
          <p:cNvSpPr txBox="1"/>
          <p:nvPr/>
        </p:nvSpPr>
        <p:spPr>
          <a:xfrm>
            <a:off x="3296250" y="1640250"/>
            <a:ext cx="2551500" cy="30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Generic GrayScale </a:t>
            </a:r>
            <a:r>
              <a:rPr lang="en">
                <a:solidFill>
                  <a:schemeClr val="lt2"/>
                </a:solidFill>
                <a:latin typeface="Fira Sans Condensed Light"/>
                <a:ea typeface="Fira Sans Condensed Light"/>
                <a:cs typeface="Fira Sans Condensed Light"/>
                <a:sym typeface="Fira Sans Condensed Light"/>
              </a:rPr>
              <a:t>Formula</a:t>
            </a:r>
            <a:r>
              <a:rPr lang="en">
                <a:solidFill>
                  <a:schemeClr val="lt2"/>
                </a:solidFill>
                <a:latin typeface="Fira Sans Condensed Light"/>
                <a:ea typeface="Fira Sans Condensed Light"/>
                <a:cs typeface="Fira Sans Condensed Light"/>
                <a:sym typeface="Fira Sans Condensed Light"/>
              </a:rPr>
              <a:t>: </a:t>
            </a:r>
            <a:r>
              <a:rPr b="1" lang="en">
                <a:solidFill>
                  <a:schemeClr val="lt2"/>
                </a:solidFill>
                <a:latin typeface="Fira Sans Condensed"/>
                <a:ea typeface="Fira Sans Condensed"/>
                <a:cs typeface="Fira Sans Condensed"/>
                <a:sym typeface="Fira Sans Condensed"/>
              </a:rPr>
              <a:t>(R+G+B)/3</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Segmented Image is compared pixel by pixel to see if the prediction was within the threshold range</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Ie: Original RGB = (120,130,110)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Original</a:t>
            </a:r>
            <a:r>
              <a:rPr lang="en">
                <a:solidFill>
                  <a:schemeClr val="lt2"/>
                </a:solidFill>
                <a:latin typeface="Fira Sans Condensed Light"/>
                <a:ea typeface="Fira Sans Condensed Light"/>
                <a:cs typeface="Fira Sans Condensed Light"/>
                <a:sym typeface="Fira Sans Condensed Light"/>
              </a:rPr>
              <a:t> Gray= (120)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Predicted RGB = (122,134,100)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Predicted Gray = (118.667)</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i="1">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i="1" lang="en" sz="1000">
                <a:solidFill>
                  <a:schemeClr val="lt2"/>
                </a:solidFill>
                <a:latin typeface="Fira Sans Condensed"/>
                <a:ea typeface="Fira Sans Condensed"/>
                <a:cs typeface="Fira Sans Condensed"/>
                <a:sym typeface="Fira Sans Condensed"/>
              </a:rPr>
              <a:t>120-Threshold &lt; Predicted &lt; 120+Threshold</a:t>
            </a:r>
            <a:endParaRPr b="1" i="1" sz="10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551" name="Google Shape;551;p45"/>
          <p:cNvSpPr txBox="1"/>
          <p:nvPr/>
        </p:nvSpPr>
        <p:spPr>
          <a:xfrm>
            <a:off x="6015375" y="1640250"/>
            <a:ext cx="2551500" cy="30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OpenCV </a:t>
            </a:r>
            <a:r>
              <a:rPr lang="en">
                <a:solidFill>
                  <a:schemeClr val="lt2"/>
                </a:solidFill>
                <a:latin typeface="Fira Sans Condensed Light"/>
                <a:ea typeface="Fira Sans Condensed Light"/>
                <a:cs typeface="Fira Sans Condensed Light"/>
                <a:sym typeface="Fira Sans Condensed Light"/>
              </a:rPr>
              <a:t>GrayScale Formula: </a:t>
            </a:r>
            <a:r>
              <a:rPr b="1" lang="en">
                <a:solidFill>
                  <a:schemeClr val="lt2"/>
                </a:solidFill>
                <a:latin typeface="Fira Sans Condensed"/>
                <a:ea typeface="Fira Sans Condensed"/>
                <a:cs typeface="Fira Sans Condensed"/>
                <a:sym typeface="Fira Sans Condensed"/>
              </a:rPr>
              <a:t>(R*.30+G*.59+B*.11)</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This is how OPENCV converts there GrayScale image. This is because each channel has natural different weights.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Works similarly to the other gray scale average. Just uses OPENCV formula combined with Threshold Value of our choice. </a:t>
            </a:r>
            <a:endParaRPr>
              <a:solidFill>
                <a:schemeClr val="lt2"/>
              </a:solidFill>
              <a:latin typeface="Fira Sans Condensed Light"/>
              <a:ea typeface="Fira Sans Condensed Light"/>
              <a:cs typeface="Fira Sans Condensed Light"/>
              <a:sym typeface="Fira Sans Condensed Light"/>
            </a:endParaRPr>
          </a:p>
        </p:txBody>
      </p:sp>
      <p:sp>
        <p:nvSpPr>
          <p:cNvPr id="552" name="Google Shape;552;p45"/>
          <p:cNvSpPr txBox="1"/>
          <p:nvPr/>
        </p:nvSpPr>
        <p:spPr>
          <a:xfrm>
            <a:off x="577125" y="1082525"/>
            <a:ext cx="2551500" cy="476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MAX Color </a:t>
            </a:r>
            <a:r>
              <a:rPr b="1" lang="en">
                <a:solidFill>
                  <a:schemeClr val="lt2"/>
                </a:solidFill>
                <a:latin typeface="Fira Sans Condensed"/>
                <a:ea typeface="Fira Sans Condensed"/>
                <a:cs typeface="Fira Sans Condensed"/>
                <a:sym typeface="Fira Sans Condensed"/>
              </a:rPr>
              <a:t>Probability</a:t>
            </a:r>
            <a:r>
              <a:rPr b="1" lang="en">
                <a:solidFill>
                  <a:schemeClr val="lt2"/>
                </a:solidFill>
                <a:latin typeface="Fira Sans Condensed"/>
                <a:ea typeface="Fira Sans Condensed"/>
                <a:cs typeface="Fira Sans Condensed"/>
                <a:sym typeface="Fira Sans Condensed"/>
              </a:rPr>
              <a:t> and RGB</a:t>
            </a:r>
            <a:endParaRPr b="1">
              <a:solidFill>
                <a:schemeClr val="lt2"/>
              </a:solidFill>
              <a:latin typeface="Fira Sans Condensed"/>
              <a:ea typeface="Fira Sans Condensed"/>
              <a:cs typeface="Fira Sans Condensed"/>
              <a:sym typeface="Fira Sans Condensed"/>
            </a:endParaRPr>
          </a:p>
        </p:txBody>
      </p:sp>
      <p:sp>
        <p:nvSpPr>
          <p:cNvPr id="553" name="Google Shape;553;p45"/>
          <p:cNvSpPr txBox="1"/>
          <p:nvPr/>
        </p:nvSpPr>
        <p:spPr>
          <a:xfrm>
            <a:off x="3296250" y="1082525"/>
            <a:ext cx="2551500" cy="476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GrayScale Average + Threshold</a:t>
            </a:r>
            <a:endParaRPr>
              <a:latin typeface="Fira Sans Condensed Light"/>
              <a:ea typeface="Fira Sans Condensed Light"/>
              <a:cs typeface="Fira Sans Condensed Light"/>
              <a:sym typeface="Fira Sans Condensed Light"/>
            </a:endParaRPr>
          </a:p>
        </p:txBody>
      </p:sp>
      <p:sp>
        <p:nvSpPr>
          <p:cNvPr id="554" name="Google Shape;554;p45"/>
          <p:cNvSpPr txBox="1"/>
          <p:nvPr/>
        </p:nvSpPr>
        <p:spPr>
          <a:xfrm>
            <a:off x="6015375" y="1082525"/>
            <a:ext cx="2551500" cy="476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OPENCV GrayScale Average</a:t>
            </a:r>
            <a:endParaRPr>
              <a:latin typeface="Fira Sans Condensed Light"/>
              <a:ea typeface="Fira Sans Condensed Light"/>
              <a:cs typeface="Fira Sans Condensed Light"/>
              <a:sym typeface="Fira Sans Condensed Light"/>
            </a:endParaRPr>
          </a:p>
        </p:txBody>
      </p:sp>
      <p:sp>
        <p:nvSpPr>
          <p:cNvPr id="555" name="Google Shape;555;p45"/>
          <p:cNvSpPr txBox="1"/>
          <p:nvPr/>
        </p:nvSpPr>
        <p:spPr>
          <a:xfrm>
            <a:off x="1453300" y="1088575"/>
            <a:ext cx="31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46"/>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Accuracy (Grading Algorithm)</a:t>
            </a:r>
            <a:endParaRPr/>
          </a:p>
        </p:txBody>
      </p:sp>
      <p:grpSp>
        <p:nvGrpSpPr>
          <p:cNvPr id="561" name="Google Shape;561;p46"/>
          <p:cNvGrpSpPr/>
          <p:nvPr/>
        </p:nvGrpSpPr>
        <p:grpSpPr>
          <a:xfrm>
            <a:off x="261759" y="1172235"/>
            <a:ext cx="4385848" cy="3101785"/>
            <a:chOff x="3578510" y="1419647"/>
            <a:chExt cx="4021500" cy="3062887"/>
          </a:xfrm>
        </p:grpSpPr>
        <p:sp>
          <p:nvSpPr>
            <p:cNvPr id="562" name="Google Shape;562;p46"/>
            <p:cNvSpPr/>
            <p:nvPr/>
          </p:nvSpPr>
          <p:spPr>
            <a:xfrm>
              <a:off x="3716658" y="1548119"/>
              <a:ext cx="3748500" cy="2285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3578510" y="1419647"/>
              <a:ext cx="4021500" cy="2544300"/>
            </a:xfrm>
            <a:prstGeom prst="roundRect">
              <a:avLst>
                <a:gd fmla="val 385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46"/>
            <p:cNvGrpSpPr/>
            <p:nvPr/>
          </p:nvGrpSpPr>
          <p:grpSpPr>
            <a:xfrm>
              <a:off x="3605853" y="1447364"/>
              <a:ext cx="3966900" cy="3035170"/>
              <a:chOff x="3605853" y="1447364"/>
              <a:chExt cx="3966900" cy="3035170"/>
            </a:xfrm>
          </p:grpSpPr>
          <p:sp>
            <p:nvSpPr>
              <p:cNvPr id="565" name="Google Shape;565;p46"/>
              <p:cNvSpPr/>
              <p:nvPr/>
            </p:nvSpPr>
            <p:spPr>
              <a:xfrm>
                <a:off x="3605853" y="1447364"/>
                <a:ext cx="3966900" cy="2488800"/>
              </a:xfrm>
              <a:prstGeom prst="roundRect">
                <a:avLst>
                  <a:gd fmla="val 3282"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567" name="Google Shape;567;p46"/>
            <p:cNvCxnSpPr/>
            <p:nvPr/>
          </p:nvCxnSpPr>
          <p:spPr>
            <a:xfrm>
              <a:off x="4915750" y="4433452"/>
              <a:ext cx="1353300" cy="0"/>
            </a:xfrm>
            <a:prstGeom prst="straightConnector1">
              <a:avLst/>
            </a:prstGeom>
            <a:noFill/>
            <a:ln cap="flat" cmpd="sng" w="19050">
              <a:solidFill>
                <a:schemeClr val="lt2"/>
              </a:solidFill>
              <a:prstDash val="solid"/>
              <a:round/>
              <a:headEnd len="med" w="med" type="none"/>
              <a:tailEnd len="med" w="med" type="none"/>
            </a:ln>
          </p:spPr>
        </p:cxnSp>
      </p:grpSp>
      <p:pic>
        <p:nvPicPr>
          <p:cNvPr id="568" name="Google Shape;568;p46"/>
          <p:cNvPicPr preferRelativeResize="0"/>
          <p:nvPr/>
        </p:nvPicPr>
        <p:blipFill rotWithShape="1">
          <a:blip r:embed="rId4">
            <a:alphaModFix/>
          </a:blip>
          <a:srcRect b="8668" l="16848" r="15050" t="6094"/>
          <a:stretch/>
        </p:blipFill>
        <p:spPr>
          <a:xfrm>
            <a:off x="4768350" y="1082525"/>
            <a:ext cx="4090749" cy="3412976"/>
          </a:xfrm>
          <a:prstGeom prst="rect">
            <a:avLst/>
          </a:prstGeom>
          <a:noFill/>
          <a:ln>
            <a:noFill/>
          </a:ln>
        </p:spPr>
      </p:pic>
      <p:sp>
        <p:nvSpPr>
          <p:cNvPr id="569" name="Google Shape;569;p46"/>
          <p:cNvSpPr txBox="1"/>
          <p:nvPr/>
        </p:nvSpPr>
        <p:spPr>
          <a:xfrm>
            <a:off x="490500" y="1795050"/>
            <a:ext cx="4043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2F2F2"/>
                </a:solidFill>
                <a:latin typeface="Rajdhani"/>
                <a:ea typeface="Rajdhani"/>
                <a:cs typeface="Rajdhani"/>
                <a:sym typeface="Rajdhani"/>
              </a:rPr>
              <a:t>-------------------------------------------------------------------------------------------------</a:t>
            </a:r>
            <a:endParaRPr b="1" sz="1000">
              <a:solidFill>
                <a:srgbClr val="F2F2F2"/>
              </a:solidFill>
              <a:latin typeface="Rajdhani"/>
              <a:ea typeface="Rajdhani"/>
              <a:cs typeface="Rajdhani"/>
              <a:sym typeface="Rajdhani"/>
            </a:endParaRPr>
          </a:p>
          <a:p>
            <a:pPr indent="0" lvl="0" marL="0" rtl="0" algn="l">
              <a:spcBef>
                <a:spcPts val="0"/>
              </a:spcBef>
              <a:spcAft>
                <a:spcPts val="0"/>
              </a:spcAft>
              <a:buNone/>
            </a:pPr>
            <a:r>
              <a:rPr b="1" lang="en" sz="1000">
                <a:solidFill>
                  <a:srgbClr val="6AA84F"/>
                </a:solidFill>
                <a:latin typeface="Rajdhani"/>
                <a:ea typeface="Rajdhani"/>
                <a:cs typeface="Rajdhani"/>
                <a:sym typeface="Rajdhani"/>
              </a:rPr>
              <a:t>Max Color </a:t>
            </a:r>
            <a:r>
              <a:rPr b="1" lang="en" sz="1000">
                <a:solidFill>
                  <a:srgbClr val="6AA84F"/>
                </a:solidFill>
                <a:latin typeface="Rajdhani"/>
                <a:ea typeface="Rajdhani"/>
                <a:cs typeface="Rajdhani"/>
                <a:sym typeface="Rajdhani"/>
              </a:rPr>
              <a:t>Probability</a:t>
            </a:r>
            <a:r>
              <a:rPr b="1" lang="en" sz="1000">
                <a:solidFill>
                  <a:srgbClr val="6AA84F"/>
                </a:solidFill>
                <a:latin typeface="Rajdhani"/>
                <a:ea typeface="Rajdhani"/>
                <a:cs typeface="Rajdhani"/>
                <a:sym typeface="Rajdhani"/>
              </a:rPr>
              <a:t>: </a:t>
            </a:r>
            <a:r>
              <a:rPr b="1" lang="en" sz="1000">
                <a:solidFill>
                  <a:schemeClr val="dk2"/>
                </a:solidFill>
                <a:latin typeface="Rajdhani"/>
                <a:ea typeface="Rajdhani"/>
                <a:cs typeface="Rajdhani"/>
                <a:sym typeface="Rajdhani"/>
              </a:rPr>
              <a:t>0.904693603515625</a:t>
            </a:r>
            <a:endParaRPr b="1" sz="1000">
              <a:solidFill>
                <a:schemeClr val="dk2"/>
              </a:solidFill>
              <a:latin typeface="Rajdhani"/>
              <a:ea typeface="Rajdhani"/>
              <a:cs typeface="Rajdhani"/>
              <a:sym typeface="Rajdhani"/>
            </a:endParaRPr>
          </a:p>
          <a:p>
            <a:pPr indent="0" lvl="0" marL="0" rtl="0" algn="l">
              <a:spcBef>
                <a:spcPts val="0"/>
              </a:spcBef>
              <a:spcAft>
                <a:spcPts val="0"/>
              </a:spcAft>
              <a:buNone/>
            </a:pPr>
            <a:r>
              <a:rPr b="1" lang="en" sz="1000">
                <a:solidFill>
                  <a:srgbClr val="6AA84F"/>
                </a:solidFill>
                <a:latin typeface="Rajdhani"/>
                <a:ea typeface="Rajdhani"/>
                <a:cs typeface="Rajdhani"/>
                <a:sym typeface="Rajdhani"/>
              </a:rPr>
              <a:t>Max Red </a:t>
            </a:r>
            <a:r>
              <a:rPr b="1" lang="en" sz="1000">
                <a:solidFill>
                  <a:srgbClr val="6AA84F"/>
                </a:solidFill>
                <a:latin typeface="Rajdhani"/>
                <a:ea typeface="Rajdhani"/>
                <a:cs typeface="Rajdhani"/>
                <a:sym typeface="Rajdhani"/>
              </a:rPr>
              <a:t>Probability</a:t>
            </a:r>
            <a:r>
              <a:rPr b="1" lang="en" sz="1000">
                <a:solidFill>
                  <a:srgbClr val="6AA84F"/>
                </a:solidFill>
                <a:latin typeface="Rajdhani"/>
                <a:ea typeface="Rajdhani"/>
                <a:cs typeface="Rajdhani"/>
                <a:sym typeface="Rajdhani"/>
              </a:rPr>
              <a:t>: </a:t>
            </a:r>
            <a:r>
              <a:rPr b="1" lang="en" sz="1000">
                <a:solidFill>
                  <a:schemeClr val="dk2"/>
                </a:solidFill>
                <a:latin typeface="Rajdhani"/>
                <a:ea typeface="Rajdhani"/>
                <a:cs typeface="Rajdhani"/>
                <a:sym typeface="Rajdhani"/>
              </a:rPr>
              <a:t>0.981817037875928 -&gt; 31210/31788</a:t>
            </a:r>
            <a:endParaRPr b="1" sz="1000">
              <a:solidFill>
                <a:schemeClr val="dk2"/>
              </a:solidFill>
              <a:latin typeface="Rajdhani"/>
              <a:ea typeface="Rajdhani"/>
              <a:cs typeface="Rajdhani"/>
              <a:sym typeface="Rajdhani"/>
            </a:endParaRPr>
          </a:p>
          <a:p>
            <a:pPr indent="0" lvl="0" marL="0" rtl="0" algn="l">
              <a:spcBef>
                <a:spcPts val="0"/>
              </a:spcBef>
              <a:spcAft>
                <a:spcPts val="0"/>
              </a:spcAft>
              <a:buNone/>
            </a:pPr>
            <a:r>
              <a:rPr b="1" lang="en" sz="1000">
                <a:solidFill>
                  <a:srgbClr val="6AA84F"/>
                </a:solidFill>
                <a:latin typeface="Rajdhani"/>
                <a:ea typeface="Rajdhani"/>
                <a:cs typeface="Rajdhani"/>
                <a:sym typeface="Rajdhani"/>
              </a:rPr>
              <a:t>Max Green </a:t>
            </a:r>
            <a:r>
              <a:rPr b="1" lang="en" sz="1000">
                <a:solidFill>
                  <a:srgbClr val="6AA84F"/>
                </a:solidFill>
                <a:latin typeface="Rajdhani"/>
                <a:ea typeface="Rajdhani"/>
                <a:cs typeface="Rajdhani"/>
                <a:sym typeface="Rajdhani"/>
              </a:rPr>
              <a:t>Probability</a:t>
            </a:r>
            <a:r>
              <a:rPr b="1" lang="en" sz="1000">
                <a:solidFill>
                  <a:srgbClr val="6AA84F"/>
                </a:solidFill>
                <a:latin typeface="Rajdhani"/>
                <a:ea typeface="Rajdhani"/>
                <a:cs typeface="Rajdhani"/>
                <a:sym typeface="Rajdhani"/>
              </a:rPr>
              <a:t>: </a:t>
            </a:r>
            <a:r>
              <a:rPr b="1" lang="en" sz="1000">
                <a:solidFill>
                  <a:schemeClr val="dk2"/>
                </a:solidFill>
                <a:latin typeface="Rajdhani"/>
                <a:ea typeface="Rajdhani"/>
                <a:cs typeface="Rajdhani"/>
                <a:sym typeface="Rajdhani"/>
              </a:rPr>
              <a:t>0.8362369337979094 -&gt; 28080/33579</a:t>
            </a:r>
            <a:endParaRPr b="1" sz="1000">
              <a:solidFill>
                <a:schemeClr val="dk2"/>
              </a:solidFill>
              <a:latin typeface="Rajdhani"/>
              <a:ea typeface="Rajdhani"/>
              <a:cs typeface="Rajdhani"/>
              <a:sym typeface="Rajdhani"/>
            </a:endParaRPr>
          </a:p>
          <a:p>
            <a:pPr indent="0" lvl="0" marL="0" rtl="0" algn="l">
              <a:spcBef>
                <a:spcPts val="0"/>
              </a:spcBef>
              <a:spcAft>
                <a:spcPts val="0"/>
              </a:spcAft>
              <a:buNone/>
            </a:pPr>
            <a:r>
              <a:rPr b="1" lang="en" sz="1000">
                <a:solidFill>
                  <a:srgbClr val="6AA84F"/>
                </a:solidFill>
                <a:latin typeface="Rajdhani"/>
                <a:ea typeface="Rajdhani"/>
                <a:cs typeface="Rajdhani"/>
                <a:sym typeface="Rajdhani"/>
              </a:rPr>
              <a:t>Max Blue </a:t>
            </a:r>
            <a:r>
              <a:rPr b="1" lang="en" sz="1000">
                <a:solidFill>
                  <a:srgbClr val="6AA84F"/>
                </a:solidFill>
                <a:latin typeface="Rajdhani"/>
                <a:ea typeface="Rajdhani"/>
                <a:cs typeface="Rajdhani"/>
                <a:sym typeface="Rajdhani"/>
              </a:rPr>
              <a:t>Probability</a:t>
            </a:r>
            <a:r>
              <a:rPr b="1" lang="en" sz="1000">
                <a:solidFill>
                  <a:srgbClr val="6AA84F"/>
                </a:solidFill>
                <a:latin typeface="Rajdhani"/>
                <a:ea typeface="Rajdhani"/>
                <a:cs typeface="Rajdhani"/>
                <a:sym typeface="Rajdhani"/>
              </a:rPr>
              <a:t>: </a:t>
            </a:r>
            <a:r>
              <a:rPr b="1" lang="en" sz="1000">
                <a:solidFill>
                  <a:schemeClr val="dk2"/>
                </a:solidFill>
                <a:latin typeface="Rajdhani"/>
                <a:ea typeface="Rajdhani"/>
                <a:cs typeface="Rajdhani"/>
                <a:sym typeface="Rajdhani"/>
              </a:rPr>
              <a:t>0.0 -&gt; 0/172</a:t>
            </a:r>
            <a:endParaRPr b="1" sz="1000">
              <a:solidFill>
                <a:schemeClr val="dk2"/>
              </a:solidFill>
              <a:latin typeface="Rajdhani"/>
              <a:ea typeface="Rajdhani"/>
              <a:cs typeface="Rajdhani"/>
              <a:sym typeface="Rajdhani"/>
            </a:endParaRPr>
          </a:p>
          <a:p>
            <a:pPr indent="0" lvl="0" marL="0" rtl="0" algn="l">
              <a:spcBef>
                <a:spcPts val="0"/>
              </a:spcBef>
              <a:spcAft>
                <a:spcPts val="0"/>
              </a:spcAft>
              <a:buNone/>
            </a:pPr>
            <a:r>
              <a:rPr b="1" lang="en" sz="1000">
                <a:solidFill>
                  <a:srgbClr val="6AA84F"/>
                </a:solidFill>
                <a:latin typeface="Rajdhani"/>
                <a:ea typeface="Rajdhani"/>
                <a:cs typeface="Rajdhani"/>
                <a:sym typeface="Rajdhani"/>
              </a:rPr>
              <a:t>GrayScale Met with Threshold: </a:t>
            </a:r>
            <a:r>
              <a:rPr b="1" lang="en" sz="1000">
                <a:solidFill>
                  <a:schemeClr val="dk2"/>
                </a:solidFill>
                <a:latin typeface="Rajdhani"/>
                <a:ea typeface="Rajdhani"/>
                <a:cs typeface="Rajdhani"/>
                <a:sym typeface="Rajdhani"/>
              </a:rPr>
              <a:t>0.842620849609375 Threshold: 20</a:t>
            </a:r>
            <a:endParaRPr b="1" sz="1100">
              <a:solidFill>
                <a:schemeClr val="dk2"/>
              </a:solidFill>
              <a:latin typeface="Rajdhani"/>
              <a:ea typeface="Rajdhani"/>
              <a:cs typeface="Rajdhani"/>
              <a:sym typeface="Rajdhani"/>
            </a:endParaRPr>
          </a:p>
          <a:p>
            <a:pPr indent="0" lvl="0" marL="0" rtl="0" algn="l">
              <a:spcBef>
                <a:spcPts val="0"/>
              </a:spcBef>
              <a:spcAft>
                <a:spcPts val="0"/>
              </a:spcAft>
              <a:buNone/>
            </a:pPr>
            <a:r>
              <a:rPr b="1" lang="en" sz="1000">
                <a:solidFill>
                  <a:srgbClr val="6AA84F"/>
                </a:solidFill>
                <a:latin typeface="Rajdhani"/>
                <a:ea typeface="Rajdhani"/>
                <a:cs typeface="Rajdhani"/>
                <a:sym typeface="Rajdhani"/>
              </a:rPr>
              <a:t>GrayScale OPENCV </a:t>
            </a:r>
            <a:r>
              <a:rPr b="1" lang="en" sz="1000">
                <a:solidFill>
                  <a:srgbClr val="6AA84F"/>
                </a:solidFill>
                <a:latin typeface="Rajdhani"/>
                <a:ea typeface="Rajdhani"/>
                <a:cs typeface="Rajdhani"/>
                <a:sym typeface="Rajdhani"/>
              </a:rPr>
              <a:t>comparison</a:t>
            </a:r>
            <a:r>
              <a:rPr b="1" lang="en" sz="1000">
                <a:solidFill>
                  <a:srgbClr val="6AA84F"/>
                </a:solidFill>
                <a:latin typeface="Rajdhani"/>
                <a:ea typeface="Rajdhani"/>
                <a:cs typeface="Rajdhani"/>
                <a:sym typeface="Rajdhani"/>
              </a:rPr>
              <a:t>: </a:t>
            </a:r>
            <a:r>
              <a:rPr b="1" lang="en" sz="1000">
                <a:solidFill>
                  <a:schemeClr val="dk2"/>
                </a:solidFill>
                <a:latin typeface="Rajdhani"/>
                <a:ea typeface="Rajdhani"/>
                <a:cs typeface="Rajdhani"/>
                <a:sym typeface="Rajdhani"/>
              </a:rPr>
              <a:t>0.88720703125 Threshold: 20</a:t>
            </a:r>
            <a:endParaRPr b="1" sz="1000">
              <a:solidFill>
                <a:schemeClr val="dk2"/>
              </a:solidFill>
              <a:latin typeface="Rajdhani"/>
              <a:ea typeface="Rajdhani"/>
              <a:cs typeface="Rajdhani"/>
              <a:sym typeface="Rajdhani"/>
            </a:endParaRPr>
          </a:p>
          <a:p>
            <a:pPr indent="0" lvl="0" marL="0" rtl="0" algn="l">
              <a:spcBef>
                <a:spcPts val="0"/>
              </a:spcBef>
              <a:spcAft>
                <a:spcPts val="0"/>
              </a:spcAft>
              <a:buNone/>
            </a:pPr>
            <a:r>
              <a:rPr b="1" lang="en" sz="1000">
                <a:solidFill>
                  <a:srgbClr val="F2F2F2"/>
                </a:solidFill>
                <a:latin typeface="Rajdhani"/>
                <a:ea typeface="Rajdhani"/>
                <a:cs typeface="Rajdhani"/>
                <a:sym typeface="Rajdhani"/>
              </a:rPr>
              <a:t>-------------------------------------------------------------------------------------------------</a:t>
            </a:r>
            <a:endParaRPr b="1" sz="1000">
              <a:solidFill>
                <a:srgbClr val="F2F2F2"/>
              </a:solidFill>
              <a:latin typeface="Rajdhani"/>
              <a:ea typeface="Rajdhani"/>
              <a:cs typeface="Rajdhani"/>
              <a:sym typeface="Rajdhani"/>
            </a:endParaRPr>
          </a:p>
        </p:txBody>
      </p:sp>
      <p:grpSp>
        <p:nvGrpSpPr>
          <p:cNvPr id="570" name="Google Shape;570;p46"/>
          <p:cNvGrpSpPr/>
          <p:nvPr/>
        </p:nvGrpSpPr>
        <p:grpSpPr>
          <a:xfrm>
            <a:off x="360751" y="4017074"/>
            <a:ext cx="1430711" cy="743389"/>
            <a:chOff x="5159450" y="1919950"/>
            <a:chExt cx="1541050" cy="862500"/>
          </a:xfrm>
        </p:grpSpPr>
        <p:sp>
          <p:nvSpPr>
            <p:cNvPr id="571" name="Google Shape;571;p4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2" name="Google Shape;572;p46"/>
            <p:cNvGrpSpPr/>
            <p:nvPr/>
          </p:nvGrpSpPr>
          <p:grpSpPr>
            <a:xfrm>
              <a:off x="5159450" y="1919950"/>
              <a:ext cx="1541050" cy="862500"/>
              <a:chOff x="5159450" y="1919950"/>
              <a:chExt cx="1541050" cy="862500"/>
            </a:xfrm>
          </p:grpSpPr>
          <p:cxnSp>
            <p:nvCxnSpPr>
              <p:cNvPr id="573" name="Google Shape;573;p4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4" name="Google Shape;574;p4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7"/>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t>
            </a:r>
            <a:endParaRPr/>
          </a:p>
        </p:txBody>
      </p:sp>
      <p:sp>
        <p:nvSpPr>
          <p:cNvPr id="580" name="Google Shape;580;p47"/>
          <p:cNvSpPr txBox="1"/>
          <p:nvPr/>
        </p:nvSpPr>
        <p:spPr>
          <a:xfrm>
            <a:off x="577125" y="1640250"/>
            <a:ext cx="2551500" cy="30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Color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0.91</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Red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0.98 -&gt; 31210/31788</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Green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0.84 -&gt; 28080/33579</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Blue Probability:</a:t>
            </a:r>
            <a:r>
              <a:rPr lang="en">
                <a:solidFill>
                  <a:schemeClr val="lt2"/>
                </a:solidFill>
                <a:latin typeface="Fira Sans Condensed Light"/>
                <a:ea typeface="Fira Sans Condensed Light"/>
                <a:cs typeface="Fira Sans Condensed Light"/>
                <a:sym typeface="Fira Sans Condensed Light"/>
              </a:rPr>
              <a:t>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0.0 -&gt; 0/172</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GrayScale Met with Threshold: </a:t>
            </a:r>
            <a:r>
              <a:rPr lang="en">
                <a:solidFill>
                  <a:schemeClr val="lt2"/>
                </a:solidFill>
                <a:latin typeface="Fira Sans Condensed Light"/>
                <a:ea typeface="Fira Sans Condensed Light"/>
                <a:cs typeface="Fira Sans Condensed Light"/>
                <a:sym typeface="Fira Sans Condensed Light"/>
              </a:rPr>
              <a:t>0.84 Threshold: 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GrayScale OPENCV comparison: </a:t>
            </a:r>
            <a:r>
              <a:rPr lang="en">
                <a:solidFill>
                  <a:schemeClr val="lt2"/>
                </a:solidFill>
                <a:latin typeface="Fira Sans Condensed Light"/>
                <a:ea typeface="Fira Sans Condensed Light"/>
                <a:cs typeface="Fira Sans Condensed Light"/>
                <a:sym typeface="Fira Sans Condensed Light"/>
              </a:rPr>
              <a:t>0.89 Threshold: 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581" name="Google Shape;581;p47"/>
          <p:cNvSpPr txBox="1"/>
          <p:nvPr/>
        </p:nvSpPr>
        <p:spPr>
          <a:xfrm>
            <a:off x="3296250" y="1640250"/>
            <a:ext cx="2551500" cy="30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Color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0.49</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Red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0.96 -&gt; 30364/31788</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Green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0.06 -&gt; 1915/33579</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Blue Probability:</a:t>
            </a:r>
            <a:r>
              <a:rPr lang="en">
                <a:solidFill>
                  <a:schemeClr val="lt2"/>
                </a:solidFill>
                <a:latin typeface="Fira Sans Condensed Light"/>
                <a:ea typeface="Fira Sans Condensed Light"/>
                <a:cs typeface="Fira Sans Condensed Light"/>
                <a:sym typeface="Fira Sans Condensed Light"/>
              </a:rPr>
              <a:t>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0.05 -&gt; 9/172</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GrayScale Met with Threshold: </a:t>
            </a:r>
            <a:r>
              <a:rPr lang="en">
                <a:solidFill>
                  <a:schemeClr val="lt2"/>
                </a:solidFill>
                <a:latin typeface="Fira Sans Condensed Light"/>
                <a:ea typeface="Fira Sans Condensed Light"/>
                <a:cs typeface="Fira Sans Condensed Light"/>
                <a:sym typeface="Fira Sans Condensed Light"/>
              </a:rPr>
              <a:t>0.81 Threshold: 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GrayScale OPENCV comparison: </a:t>
            </a:r>
            <a:r>
              <a:rPr lang="en">
                <a:solidFill>
                  <a:schemeClr val="lt2"/>
                </a:solidFill>
                <a:latin typeface="Fira Sans Condensed Light"/>
                <a:ea typeface="Fira Sans Condensed Light"/>
                <a:cs typeface="Fira Sans Condensed Light"/>
                <a:sym typeface="Fira Sans Condensed Light"/>
              </a:rPr>
              <a:t>0.91 Threshold: 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ie(20 epochs)</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582" name="Google Shape;582;p47"/>
          <p:cNvSpPr txBox="1"/>
          <p:nvPr/>
        </p:nvSpPr>
        <p:spPr>
          <a:xfrm>
            <a:off x="6015375" y="1640250"/>
            <a:ext cx="2551500" cy="30681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Color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.01</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Red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0.019 -&gt; 30364/24492</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Green Probability: </a:t>
            </a:r>
            <a:endParaRPr b="1">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0.004 -&gt; 110/25464</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Max Blue Probability:</a:t>
            </a:r>
            <a:r>
              <a:rPr lang="en">
                <a:solidFill>
                  <a:schemeClr val="lt2"/>
                </a:solidFill>
                <a:latin typeface="Fira Sans Condensed Light"/>
                <a:ea typeface="Fira Sans Condensed Light"/>
                <a:cs typeface="Fira Sans Condensed Light"/>
                <a:sym typeface="Fira Sans Condensed Light"/>
              </a:rPr>
              <a:t>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0.69 -&gt; 156/223</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GrayScale Met with Threshold: </a:t>
            </a:r>
            <a:r>
              <a:rPr lang="en">
                <a:solidFill>
                  <a:schemeClr val="lt2"/>
                </a:solidFill>
                <a:latin typeface="Fira Sans Condensed Light"/>
                <a:ea typeface="Fira Sans Condensed Light"/>
                <a:cs typeface="Fira Sans Condensed Light"/>
                <a:sym typeface="Fira Sans Condensed Light"/>
              </a:rPr>
              <a:t>0.64 Threshold: 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GrayScale OPENCV comparison: </a:t>
            </a:r>
            <a:r>
              <a:rPr lang="en">
                <a:solidFill>
                  <a:schemeClr val="lt2"/>
                </a:solidFill>
                <a:latin typeface="Fira Sans Condensed Light"/>
                <a:ea typeface="Fira Sans Condensed Light"/>
                <a:cs typeface="Fira Sans Condensed Light"/>
                <a:sym typeface="Fira Sans Condensed Light"/>
              </a:rPr>
              <a:t>0.71  Threshold: 20</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sp>
        <p:nvSpPr>
          <p:cNvPr id="583" name="Google Shape;583;p47"/>
          <p:cNvSpPr txBox="1"/>
          <p:nvPr/>
        </p:nvSpPr>
        <p:spPr>
          <a:xfrm>
            <a:off x="577125" y="1082525"/>
            <a:ext cx="2551500" cy="476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Richard Zhang AI</a:t>
            </a:r>
            <a:endParaRPr b="1">
              <a:solidFill>
                <a:schemeClr val="lt2"/>
              </a:solidFill>
              <a:latin typeface="Fira Sans Condensed"/>
              <a:ea typeface="Fira Sans Condensed"/>
              <a:cs typeface="Fira Sans Condensed"/>
              <a:sym typeface="Fira Sans Condensed"/>
            </a:endParaRPr>
          </a:p>
        </p:txBody>
      </p:sp>
      <p:sp>
        <p:nvSpPr>
          <p:cNvPr id="584" name="Google Shape;584;p47"/>
          <p:cNvSpPr txBox="1"/>
          <p:nvPr/>
        </p:nvSpPr>
        <p:spPr>
          <a:xfrm>
            <a:off x="3296250" y="1082525"/>
            <a:ext cx="2551500" cy="476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Fira Sans Condensed"/>
                <a:ea typeface="Fira Sans Condensed"/>
                <a:cs typeface="Fira Sans Condensed"/>
                <a:sym typeface="Fira Sans Condensed"/>
              </a:rPr>
              <a:t>GAN AI (trained with our dataset)</a:t>
            </a:r>
            <a:endParaRPr sz="1300">
              <a:latin typeface="Fira Sans Condensed Light"/>
              <a:ea typeface="Fira Sans Condensed Light"/>
              <a:cs typeface="Fira Sans Condensed Light"/>
              <a:sym typeface="Fira Sans Condensed Light"/>
            </a:endParaRPr>
          </a:p>
        </p:txBody>
      </p:sp>
      <p:sp>
        <p:nvSpPr>
          <p:cNvPr id="585" name="Google Shape;585;p47"/>
          <p:cNvSpPr txBox="1"/>
          <p:nvPr/>
        </p:nvSpPr>
        <p:spPr>
          <a:xfrm>
            <a:off x="6015375" y="1082525"/>
            <a:ext cx="2551500" cy="4767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Ours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8"/>
          <p:cNvSpPr txBox="1"/>
          <p:nvPr/>
        </p:nvSpPr>
        <p:spPr>
          <a:xfrm>
            <a:off x="698638" y="1123050"/>
            <a:ext cx="1063200" cy="436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Input</a:t>
            </a:r>
            <a:endParaRPr b="1">
              <a:solidFill>
                <a:schemeClr val="lt2"/>
              </a:solidFill>
              <a:latin typeface="Fira Sans Condensed"/>
              <a:ea typeface="Fira Sans Condensed"/>
              <a:cs typeface="Fira Sans Condensed"/>
              <a:sym typeface="Fira Sans Condensed"/>
            </a:endParaRPr>
          </a:p>
        </p:txBody>
      </p:sp>
      <p:pic>
        <p:nvPicPr>
          <p:cNvPr id="591" name="Google Shape;591;p48"/>
          <p:cNvPicPr preferRelativeResize="0"/>
          <p:nvPr/>
        </p:nvPicPr>
        <p:blipFill>
          <a:blip r:embed="rId3">
            <a:alphaModFix/>
          </a:blip>
          <a:stretch>
            <a:fillRect/>
          </a:stretch>
        </p:blipFill>
        <p:spPr>
          <a:xfrm>
            <a:off x="266173" y="1664200"/>
            <a:ext cx="1928125" cy="1919075"/>
          </a:xfrm>
          <a:prstGeom prst="rect">
            <a:avLst/>
          </a:prstGeom>
          <a:noFill/>
          <a:ln>
            <a:noFill/>
          </a:ln>
        </p:spPr>
      </p:pic>
      <p:pic>
        <p:nvPicPr>
          <p:cNvPr id="592" name="Google Shape;592;p48"/>
          <p:cNvPicPr preferRelativeResize="0"/>
          <p:nvPr/>
        </p:nvPicPr>
        <p:blipFill>
          <a:blip r:embed="rId4">
            <a:alphaModFix/>
          </a:blip>
          <a:stretch>
            <a:fillRect/>
          </a:stretch>
        </p:blipFill>
        <p:spPr>
          <a:xfrm>
            <a:off x="3790601" y="315225"/>
            <a:ext cx="1395900" cy="1395900"/>
          </a:xfrm>
          <a:prstGeom prst="rect">
            <a:avLst/>
          </a:prstGeom>
          <a:noFill/>
          <a:ln>
            <a:noFill/>
          </a:ln>
        </p:spPr>
      </p:pic>
      <p:pic>
        <p:nvPicPr>
          <p:cNvPr id="593" name="Google Shape;593;p48"/>
          <p:cNvPicPr preferRelativeResize="0"/>
          <p:nvPr/>
        </p:nvPicPr>
        <p:blipFill>
          <a:blip r:embed="rId5">
            <a:alphaModFix/>
          </a:blip>
          <a:stretch>
            <a:fillRect/>
          </a:stretch>
        </p:blipFill>
        <p:spPr>
          <a:xfrm>
            <a:off x="3790612" y="1925788"/>
            <a:ext cx="1395875" cy="1395875"/>
          </a:xfrm>
          <a:prstGeom prst="rect">
            <a:avLst/>
          </a:prstGeom>
          <a:noFill/>
          <a:ln>
            <a:noFill/>
          </a:ln>
        </p:spPr>
      </p:pic>
      <p:cxnSp>
        <p:nvCxnSpPr>
          <p:cNvPr id="594" name="Google Shape;594;p48"/>
          <p:cNvCxnSpPr>
            <a:stCxn id="591" idx="3"/>
            <a:endCxn id="592" idx="1"/>
          </p:cNvCxnSpPr>
          <p:nvPr/>
        </p:nvCxnSpPr>
        <p:spPr>
          <a:xfrm flipH="1" rot="10800000">
            <a:off x="2194299" y="1013037"/>
            <a:ext cx="1596300" cy="1610700"/>
          </a:xfrm>
          <a:prstGeom prst="straightConnector1">
            <a:avLst/>
          </a:prstGeom>
          <a:noFill/>
          <a:ln cap="flat" cmpd="sng" w="19050">
            <a:solidFill>
              <a:schemeClr val="lt1"/>
            </a:solidFill>
            <a:prstDash val="solid"/>
            <a:round/>
            <a:headEnd len="med" w="med" type="none"/>
            <a:tailEnd len="med" w="med" type="triangle"/>
          </a:ln>
        </p:spPr>
      </p:cxnSp>
      <p:cxnSp>
        <p:nvCxnSpPr>
          <p:cNvPr id="595" name="Google Shape;595;p48"/>
          <p:cNvCxnSpPr>
            <a:stCxn id="591" idx="3"/>
            <a:endCxn id="593" idx="1"/>
          </p:cNvCxnSpPr>
          <p:nvPr/>
        </p:nvCxnSpPr>
        <p:spPr>
          <a:xfrm>
            <a:off x="2194299" y="2623737"/>
            <a:ext cx="1596300" cy="0"/>
          </a:xfrm>
          <a:prstGeom prst="straightConnector1">
            <a:avLst/>
          </a:prstGeom>
          <a:noFill/>
          <a:ln cap="flat" cmpd="sng" w="19050">
            <a:solidFill>
              <a:schemeClr val="lt1"/>
            </a:solidFill>
            <a:prstDash val="solid"/>
            <a:round/>
            <a:headEnd len="med" w="med" type="none"/>
            <a:tailEnd len="med" w="med" type="triangle"/>
          </a:ln>
        </p:spPr>
      </p:cxnSp>
      <p:cxnSp>
        <p:nvCxnSpPr>
          <p:cNvPr id="596" name="Google Shape;596;p48"/>
          <p:cNvCxnSpPr>
            <a:stCxn id="591" idx="3"/>
            <a:endCxn id="597" idx="1"/>
          </p:cNvCxnSpPr>
          <p:nvPr/>
        </p:nvCxnSpPr>
        <p:spPr>
          <a:xfrm>
            <a:off x="2194299" y="2623737"/>
            <a:ext cx="1564500" cy="1567200"/>
          </a:xfrm>
          <a:prstGeom prst="straightConnector1">
            <a:avLst/>
          </a:prstGeom>
          <a:noFill/>
          <a:ln cap="flat" cmpd="sng" w="19050">
            <a:solidFill>
              <a:schemeClr val="lt1"/>
            </a:solidFill>
            <a:prstDash val="solid"/>
            <a:round/>
            <a:headEnd len="med" w="med" type="none"/>
            <a:tailEnd len="med" w="med" type="triangle"/>
          </a:ln>
        </p:spPr>
      </p:cxnSp>
      <p:sp>
        <p:nvSpPr>
          <p:cNvPr id="598" name="Google Shape;598;p48"/>
          <p:cNvSpPr txBox="1"/>
          <p:nvPr/>
        </p:nvSpPr>
        <p:spPr>
          <a:xfrm rot="-2700000">
            <a:off x="2460842" y="1508631"/>
            <a:ext cx="1063206" cy="43614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GAN</a:t>
            </a:r>
            <a:endParaRPr b="1">
              <a:solidFill>
                <a:schemeClr val="lt2"/>
              </a:solidFill>
              <a:latin typeface="Fira Sans Condensed"/>
              <a:ea typeface="Fira Sans Condensed"/>
              <a:cs typeface="Fira Sans Condensed"/>
              <a:sym typeface="Fira Sans Condensed"/>
            </a:endParaRPr>
          </a:p>
        </p:txBody>
      </p:sp>
      <p:sp>
        <p:nvSpPr>
          <p:cNvPr id="599" name="Google Shape;599;p48"/>
          <p:cNvSpPr txBox="1"/>
          <p:nvPr/>
        </p:nvSpPr>
        <p:spPr>
          <a:xfrm>
            <a:off x="2531717" y="2353656"/>
            <a:ext cx="10632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ECCV16</a:t>
            </a:r>
            <a:endParaRPr b="1">
              <a:solidFill>
                <a:schemeClr val="lt2"/>
              </a:solidFill>
              <a:latin typeface="Fira Sans Condensed"/>
              <a:ea typeface="Fira Sans Condensed"/>
              <a:cs typeface="Fira Sans Condensed"/>
              <a:sym typeface="Fira Sans Condensed"/>
            </a:endParaRPr>
          </a:p>
        </p:txBody>
      </p:sp>
      <p:sp>
        <p:nvSpPr>
          <p:cNvPr id="600" name="Google Shape;600;p48"/>
          <p:cNvSpPr txBox="1"/>
          <p:nvPr/>
        </p:nvSpPr>
        <p:spPr>
          <a:xfrm rot="2700000">
            <a:off x="2422792" y="3155428"/>
            <a:ext cx="1214668" cy="43614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Autoencoder</a:t>
            </a:r>
            <a:endParaRPr b="1">
              <a:solidFill>
                <a:schemeClr val="lt2"/>
              </a:solidFill>
              <a:latin typeface="Fira Sans Condensed"/>
              <a:ea typeface="Fira Sans Condensed"/>
              <a:cs typeface="Fira Sans Condensed"/>
              <a:sym typeface="Fira Sans Condensed"/>
            </a:endParaRPr>
          </a:p>
        </p:txBody>
      </p:sp>
      <p:pic>
        <p:nvPicPr>
          <p:cNvPr id="601" name="Google Shape;601;p48"/>
          <p:cNvPicPr preferRelativeResize="0"/>
          <p:nvPr/>
        </p:nvPicPr>
        <p:blipFill>
          <a:blip r:embed="rId6">
            <a:alphaModFix/>
          </a:blip>
          <a:stretch>
            <a:fillRect/>
          </a:stretch>
        </p:blipFill>
        <p:spPr>
          <a:xfrm>
            <a:off x="6782800" y="1659663"/>
            <a:ext cx="1928125" cy="1928125"/>
          </a:xfrm>
          <a:prstGeom prst="rect">
            <a:avLst/>
          </a:prstGeom>
          <a:noFill/>
          <a:ln>
            <a:noFill/>
          </a:ln>
        </p:spPr>
      </p:pic>
      <p:sp>
        <p:nvSpPr>
          <p:cNvPr id="602" name="Google Shape;602;p48"/>
          <p:cNvSpPr txBox="1"/>
          <p:nvPr/>
        </p:nvSpPr>
        <p:spPr>
          <a:xfrm>
            <a:off x="7215251" y="1123050"/>
            <a:ext cx="1158000" cy="436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Fira Sans Condensed"/>
                <a:ea typeface="Fira Sans Condensed"/>
                <a:cs typeface="Fira Sans Condensed"/>
                <a:sym typeface="Fira Sans Condensed"/>
              </a:rPr>
              <a:t>Actual Image</a:t>
            </a:r>
            <a:endParaRPr b="1">
              <a:solidFill>
                <a:schemeClr val="lt2"/>
              </a:solidFill>
              <a:latin typeface="Fira Sans Condensed"/>
              <a:ea typeface="Fira Sans Condensed"/>
              <a:cs typeface="Fira Sans Condensed"/>
              <a:sym typeface="Fira Sans Condensed"/>
            </a:endParaRPr>
          </a:p>
        </p:txBody>
      </p:sp>
      <p:cxnSp>
        <p:nvCxnSpPr>
          <p:cNvPr id="603" name="Google Shape;603;p48"/>
          <p:cNvCxnSpPr>
            <a:stCxn id="592" idx="3"/>
            <a:endCxn id="601" idx="1"/>
          </p:cNvCxnSpPr>
          <p:nvPr/>
        </p:nvCxnSpPr>
        <p:spPr>
          <a:xfrm>
            <a:off x="5186501" y="1013175"/>
            <a:ext cx="1596300" cy="1610400"/>
          </a:xfrm>
          <a:prstGeom prst="straightConnector1">
            <a:avLst/>
          </a:prstGeom>
          <a:noFill/>
          <a:ln cap="flat" cmpd="sng" w="19050">
            <a:solidFill>
              <a:schemeClr val="lt1"/>
            </a:solidFill>
            <a:prstDash val="solid"/>
            <a:round/>
            <a:headEnd len="med" w="med" type="none"/>
            <a:tailEnd len="med" w="med" type="triangle"/>
          </a:ln>
        </p:spPr>
      </p:cxnSp>
      <p:cxnSp>
        <p:nvCxnSpPr>
          <p:cNvPr id="604" name="Google Shape;604;p48"/>
          <p:cNvCxnSpPr>
            <a:stCxn id="593" idx="3"/>
            <a:endCxn id="601" idx="1"/>
          </p:cNvCxnSpPr>
          <p:nvPr/>
        </p:nvCxnSpPr>
        <p:spPr>
          <a:xfrm>
            <a:off x="5186488" y="2623725"/>
            <a:ext cx="1596300" cy="0"/>
          </a:xfrm>
          <a:prstGeom prst="straightConnector1">
            <a:avLst/>
          </a:prstGeom>
          <a:noFill/>
          <a:ln cap="flat" cmpd="sng" w="19050">
            <a:solidFill>
              <a:schemeClr val="lt1"/>
            </a:solidFill>
            <a:prstDash val="solid"/>
            <a:round/>
            <a:headEnd len="med" w="med" type="none"/>
            <a:tailEnd len="med" w="med" type="triangle"/>
          </a:ln>
        </p:spPr>
      </p:cxnSp>
      <p:cxnSp>
        <p:nvCxnSpPr>
          <p:cNvPr id="605" name="Google Shape;605;p48"/>
          <p:cNvCxnSpPr>
            <a:stCxn id="597" idx="3"/>
            <a:endCxn id="601" idx="1"/>
          </p:cNvCxnSpPr>
          <p:nvPr/>
        </p:nvCxnSpPr>
        <p:spPr>
          <a:xfrm flipH="1" rot="10800000">
            <a:off x="5154700" y="2623725"/>
            <a:ext cx="1628100" cy="1567500"/>
          </a:xfrm>
          <a:prstGeom prst="straightConnector1">
            <a:avLst/>
          </a:prstGeom>
          <a:noFill/>
          <a:ln cap="flat" cmpd="sng" w="19050">
            <a:solidFill>
              <a:schemeClr val="lt1"/>
            </a:solidFill>
            <a:prstDash val="solid"/>
            <a:round/>
            <a:headEnd len="med" w="med" type="none"/>
            <a:tailEnd len="med" w="med" type="triangle"/>
          </a:ln>
        </p:spPr>
      </p:cxnSp>
      <p:sp>
        <p:nvSpPr>
          <p:cNvPr id="606" name="Google Shape;606;p48"/>
          <p:cNvSpPr txBox="1"/>
          <p:nvPr/>
        </p:nvSpPr>
        <p:spPr>
          <a:xfrm rot="2700000">
            <a:off x="4942233" y="1508628"/>
            <a:ext cx="2084834" cy="43614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91% GrayScale Accurate</a:t>
            </a:r>
            <a:endParaRPr b="1" sz="1200">
              <a:solidFill>
                <a:schemeClr val="lt2"/>
              </a:solidFill>
              <a:latin typeface="Fira Sans Condensed"/>
              <a:ea typeface="Fira Sans Condensed"/>
              <a:cs typeface="Fira Sans Condensed"/>
              <a:sym typeface="Fira Sans Condensed"/>
            </a:endParaRPr>
          </a:p>
        </p:txBody>
      </p:sp>
      <p:sp>
        <p:nvSpPr>
          <p:cNvPr id="607" name="Google Shape;607;p48"/>
          <p:cNvSpPr txBox="1"/>
          <p:nvPr/>
        </p:nvSpPr>
        <p:spPr>
          <a:xfrm rot="2700000">
            <a:off x="4778283" y="1600303"/>
            <a:ext cx="2084834" cy="43614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49% Max Color Accurate</a:t>
            </a:r>
            <a:endParaRPr b="1" sz="1200">
              <a:solidFill>
                <a:schemeClr val="lt2"/>
              </a:solidFill>
              <a:latin typeface="Fira Sans Condensed"/>
              <a:ea typeface="Fira Sans Condensed"/>
              <a:cs typeface="Fira Sans Condensed"/>
              <a:sym typeface="Fira Sans Condensed"/>
            </a:endParaRPr>
          </a:p>
        </p:txBody>
      </p:sp>
      <p:sp>
        <p:nvSpPr>
          <p:cNvPr id="608" name="Google Shape;608;p48"/>
          <p:cNvSpPr txBox="1"/>
          <p:nvPr/>
        </p:nvSpPr>
        <p:spPr>
          <a:xfrm>
            <a:off x="4972149" y="2353650"/>
            <a:ext cx="16971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89% GS Accurate</a:t>
            </a:r>
            <a:endParaRPr b="1" sz="1200">
              <a:solidFill>
                <a:schemeClr val="lt2"/>
              </a:solidFill>
              <a:latin typeface="Fira Sans Condensed"/>
              <a:ea typeface="Fira Sans Condensed"/>
              <a:cs typeface="Fira Sans Condensed"/>
              <a:sym typeface="Fira Sans Condensed"/>
            </a:endParaRPr>
          </a:p>
        </p:txBody>
      </p:sp>
      <p:sp>
        <p:nvSpPr>
          <p:cNvPr id="609" name="Google Shape;609;p48"/>
          <p:cNvSpPr txBox="1"/>
          <p:nvPr/>
        </p:nvSpPr>
        <p:spPr>
          <a:xfrm>
            <a:off x="4972149" y="2536425"/>
            <a:ext cx="1697100" cy="4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91% Max Color Acc</a:t>
            </a:r>
            <a:endParaRPr b="1" sz="1200">
              <a:solidFill>
                <a:schemeClr val="lt2"/>
              </a:solidFill>
              <a:latin typeface="Fira Sans Condensed"/>
              <a:ea typeface="Fira Sans Condensed"/>
              <a:cs typeface="Fira Sans Condensed"/>
              <a:sym typeface="Fira Sans Condensed"/>
            </a:endParaRPr>
          </a:p>
        </p:txBody>
      </p:sp>
      <p:sp>
        <p:nvSpPr>
          <p:cNvPr id="610" name="Google Shape;610;p48"/>
          <p:cNvSpPr txBox="1"/>
          <p:nvPr/>
        </p:nvSpPr>
        <p:spPr>
          <a:xfrm rot="-2700000">
            <a:off x="4950591" y="3101876"/>
            <a:ext cx="2036468" cy="4361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71% GrayScale Accurate</a:t>
            </a:r>
            <a:endParaRPr b="1" sz="1200">
              <a:solidFill>
                <a:schemeClr val="lt2"/>
              </a:solidFill>
              <a:latin typeface="Fira Sans Condensed"/>
              <a:ea typeface="Fira Sans Condensed"/>
              <a:cs typeface="Fira Sans Condensed"/>
              <a:sym typeface="Fira Sans Condensed"/>
            </a:endParaRPr>
          </a:p>
        </p:txBody>
      </p:sp>
      <p:sp>
        <p:nvSpPr>
          <p:cNvPr id="611" name="Google Shape;611;p48"/>
          <p:cNvSpPr txBox="1"/>
          <p:nvPr/>
        </p:nvSpPr>
        <p:spPr>
          <a:xfrm rot="-2700000">
            <a:off x="5074266" y="3274126"/>
            <a:ext cx="2036468" cy="4361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Fira Sans Condensed"/>
                <a:ea typeface="Fira Sans Condensed"/>
                <a:cs typeface="Fira Sans Condensed"/>
                <a:sym typeface="Fira Sans Condensed"/>
              </a:rPr>
              <a:t>1</a:t>
            </a:r>
            <a:r>
              <a:rPr b="1" lang="en" sz="1200">
                <a:solidFill>
                  <a:schemeClr val="lt2"/>
                </a:solidFill>
                <a:latin typeface="Fira Sans Condensed"/>
                <a:ea typeface="Fira Sans Condensed"/>
                <a:cs typeface="Fira Sans Condensed"/>
                <a:sym typeface="Fira Sans Condensed"/>
              </a:rPr>
              <a:t>% Max Color Accurate</a:t>
            </a:r>
            <a:endParaRPr b="1" sz="1200">
              <a:solidFill>
                <a:schemeClr val="lt2"/>
              </a:solidFill>
              <a:latin typeface="Fira Sans Condensed"/>
              <a:ea typeface="Fira Sans Condensed"/>
              <a:cs typeface="Fira Sans Condensed"/>
              <a:sym typeface="Fira Sans Condensed"/>
            </a:endParaRPr>
          </a:p>
        </p:txBody>
      </p:sp>
      <p:pic>
        <p:nvPicPr>
          <p:cNvPr id="612" name="Google Shape;612;p48"/>
          <p:cNvPicPr preferRelativeResize="0"/>
          <p:nvPr/>
        </p:nvPicPr>
        <p:blipFill>
          <a:blip r:embed="rId7">
            <a:alphaModFix/>
          </a:blip>
          <a:stretch>
            <a:fillRect/>
          </a:stretch>
        </p:blipFill>
        <p:spPr>
          <a:xfrm>
            <a:off x="3790600" y="324255"/>
            <a:ext cx="1395900" cy="1377832"/>
          </a:xfrm>
          <a:prstGeom prst="rect">
            <a:avLst/>
          </a:prstGeom>
          <a:noFill/>
          <a:ln>
            <a:noFill/>
          </a:ln>
        </p:spPr>
      </p:pic>
      <p:pic>
        <p:nvPicPr>
          <p:cNvPr descr="https://cdn.discordapp.com/attachments/928739632898773032/951403174189727754/0.JPG" id="613" name="Google Shape;613;p48"/>
          <p:cNvPicPr preferRelativeResize="0"/>
          <p:nvPr/>
        </p:nvPicPr>
        <p:blipFill>
          <a:blip r:embed="rId8">
            <a:alphaModFix/>
          </a:blip>
          <a:stretch>
            <a:fillRect/>
          </a:stretch>
        </p:blipFill>
        <p:spPr>
          <a:xfrm rot="-5400000">
            <a:off x="3789038" y="3536343"/>
            <a:ext cx="1399032" cy="13990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7" name="Shape 617"/>
        <p:cNvGrpSpPr/>
        <p:nvPr/>
      </p:nvGrpSpPr>
      <p:grpSpPr>
        <a:xfrm>
          <a:off x="0" y="0"/>
          <a:ext cx="0" cy="0"/>
          <a:chOff x="0" y="0"/>
          <a:chExt cx="0" cy="0"/>
        </a:xfrm>
      </p:grpSpPr>
      <p:sp>
        <p:nvSpPr>
          <p:cNvPr id="618" name="Google Shape;618;p4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and Future Goals</a:t>
            </a:r>
            <a:endParaRPr/>
          </a:p>
        </p:txBody>
      </p:sp>
      <p:sp>
        <p:nvSpPr>
          <p:cNvPr id="619" name="Google Shape;619;p49"/>
          <p:cNvSpPr txBox="1"/>
          <p:nvPr/>
        </p:nvSpPr>
        <p:spPr>
          <a:xfrm>
            <a:off x="209250" y="1238350"/>
            <a:ext cx="8793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Fira Sans Condensed Light"/>
                <a:ea typeface="Fira Sans Condensed Light"/>
                <a:cs typeface="Fira Sans Condensed Light"/>
                <a:sym typeface="Fira Sans Condensed Light"/>
              </a:rPr>
              <a:t>For Image Colorization, we found that our GAN provided significant advantages over other contemporary solutions to the problem. A significant advantage in our method was the extreme accuracy achieved with relatively small training data, without the need to modify another model for feature extraction.</a:t>
            </a:r>
            <a:endParaRPr sz="1800">
              <a:solidFill>
                <a:srgbClr val="FFFFFF"/>
              </a:solidFill>
              <a:latin typeface="Fira Sans Condensed Light"/>
              <a:ea typeface="Fira Sans Condensed Light"/>
              <a:cs typeface="Fira Sans Condensed Light"/>
              <a:sym typeface="Fira Sans Condensed Light"/>
            </a:endParaRPr>
          </a:p>
        </p:txBody>
      </p:sp>
      <p:sp>
        <p:nvSpPr>
          <p:cNvPr id="620" name="Google Shape;620;p49"/>
          <p:cNvSpPr txBox="1"/>
          <p:nvPr/>
        </p:nvSpPr>
        <p:spPr>
          <a:xfrm>
            <a:off x="302550" y="3181725"/>
            <a:ext cx="562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FFFF"/>
              </a:solidFill>
              <a:latin typeface="Fira Sans Condensed Light"/>
              <a:ea typeface="Fira Sans Condensed Light"/>
              <a:cs typeface="Fira Sans Condensed Light"/>
              <a:sym typeface="Fira Sans Condensed Light"/>
            </a:endParaRPr>
          </a:p>
        </p:txBody>
      </p:sp>
      <p:sp>
        <p:nvSpPr>
          <p:cNvPr id="621" name="Google Shape;621;p49"/>
          <p:cNvSpPr txBox="1"/>
          <p:nvPr/>
        </p:nvSpPr>
        <p:spPr>
          <a:xfrm>
            <a:off x="243300" y="2766075"/>
            <a:ext cx="8725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FFFFFF"/>
                </a:solidFill>
                <a:latin typeface="Fira Sans Condensed Light"/>
                <a:ea typeface="Fira Sans Condensed Light"/>
                <a:cs typeface="Fira Sans Condensed Light"/>
                <a:sym typeface="Fira Sans Condensed Light"/>
              </a:rPr>
              <a:t>Future Work:</a:t>
            </a:r>
            <a:endParaRPr sz="1800" u="sng">
              <a:solidFill>
                <a:srgbClr val="FFFFFF"/>
              </a:solidFill>
              <a:latin typeface="Fira Sans Condensed Light"/>
              <a:ea typeface="Fira Sans Condensed Light"/>
              <a:cs typeface="Fira Sans Condensed Light"/>
              <a:sym typeface="Fira Sans Condensed Light"/>
            </a:endParaRPr>
          </a:p>
          <a:p>
            <a:pPr indent="-342900" lvl="0" marL="457200" rtl="0" algn="l">
              <a:spcBef>
                <a:spcPts val="0"/>
              </a:spcBef>
              <a:spcAft>
                <a:spcPts val="0"/>
              </a:spcAft>
              <a:buClr>
                <a:srgbClr val="FFFFFF"/>
              </a:buClr>
              <a:buSzPts val="1800"/>
              <a:buFont typeface="Fira Sans Condensed Light"/>
              <a:buAutoNum type="arabicPeriod"/>
            </a:pPr>
            <a:r>
              <a:rPr lang="en" sz="1800">
                <a:solidFill>
                  <a:srgbClr val="FFFFFF"/>
                </a:solidFill>
                <a:latin typeface="Fira Sans Condensed Light"/>
                <a:ea typeface="Fira Sans Condensed Light"/>
                <a:cs typeface="Fira Sans Condensed Light"/>
                <a:sym typeface="Fira Sans Condensed Light"/>
              </a:rPr>
              <a:t>Old videos</a:t>
            </a:r>
            <a:endParaRPr sz="1800">
              <a:solidFill>
                <a:srgbClr val="FFFFFF"/>
              </a:solidFill>
              <a:latin typeface="Fira Sans Condensed Light"/>
              <a:ea typeface="Fira Sans Condensed Light"/>
              <a:cs typeface="Fira Sans Condensed Light"/>
              <a:sym typeface="Fira Sans Condensed Light"/>
            </a:endParaRPr>
          </a:p>
          <a:p>
            <a:pPr indent="-342900" lvl="0" marL="457200" rtl="0" algn="l">
              <a:spcBef>
                <a:spcPts val="0"/>
              </a:spcBef>
              <a:spcAft>
                <a:spcPts val="0"/>
              </a:spcAft>
              <a:buClr>
                <a:srgbClr val="FFFFFF"/>
              </a:buClr>
              <a:buSzPts val="1800"/>
              <a:buFont typeface="Fira Sans Condensed Light"/>
              <a:buAutoNum type="arabicPeriod"/>
            </a:pPr>
            <a:r>
              <a:rPr lang="en" sz="1800">
                <a:solidFill>
                  <a:srgbClr val="FFFFFF"/>
                </a:solidFill>
                <a:latin typeface="Fira Sans Condensed Light"/>
                <a:ea typeface="Fira Sans Condensed Light"/>
                <a:cs typeface="Fira Sans Condensed Light"/>
                <a:sym typeface="Fira Sans Condensed Light"/>
              </a:rPr>
              <a:t>De-noising using autoencoder</a:t>
            </a:r>
            <a:endParaRPr sz="1800">
              <a:solidFill>
                <a:srgbClr val="FFFFFF"/>
              </a:solidFill>
              <a:latin typeface="Fira Sans Condensed Light"/>
              <a:ea typeface="Fira Sans Condensed Light"/>
              <a:cs typeface="Fira Sans Condensed Light"/>
              <a:sym typeface="Fira Sans Condensed Light"/>
            </a:endParaRPr>
          </a:p>
          <a:p>
            <a:pPr indent="-342900" lvl="0" marL="457200" rtl="0" algn="l">
              <a:spcBef>
                <a:spcPts val="0"/>
              </a:spcBef>
              <a:spcAft>
                <a:spcPts val="0"/>
              </a:spcAft>
              <a:buClr>
                <a:srgbClr val="FFFFFF"/>
              </a:buClr>
              <a:buSzPts val="1800"/>
              <a:buFont typeface="Fira Sans Condensed Light"/>
              <a:buAutoNum type="arabicPeriod"/>
            </a:pPr>
            <a:r>
              <a:rPr lang="en" sz="1800">
                <a:solidFill>
                  <a:srgbClr val="FFFFFF"/>
                </a:solidFill>
                <a:latin typeface="Fira Sans Condensed Light"/>
                <a:ea typeface="Fira Sans Condensed Light"/>
                <a:cs typeface="Fira Sans Condensed Light"/>
                <a:sym typeface="Fira Sans Condensed Light"/>
              </a:rPr>
              <a:t>3d cloud point data and LIDAR</a:t>
            </a:r>
            <a:endParaRPr sz="18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5" name="Shape 625"/>
        <p:cNvGrpSpPr/>
        <p:nvPr/>
      </p:nvGrpSpPr>
      <p:grpSpPr>
        <a:xfrm>
          <a:off x="0" y="0"/>
          <a:ext cx="0" cy="0"/>
          <a:chOff x="0" y="0"/>
          <a:chExt cx="0" cy="0"/>
        </a:xfrm>
      </p:grpSpPr>
      <p:sp>
        <p:nvSpPr>
          <p:cNvPr id="626" name="Google Shape;626;p50"/>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27" name="Google Shape;627;p50"/>
          <p:cNvSpPr txBox="1"/>
          <p:nvPr>
            <p:ph idx="1" type="subTitle"/>
          </p:nvPr>
        </p:nvSpPr>
        <p:spPr>
          <a:xfrm>
            <a:off x="2561975" y="2105100"/>
            <a:ext cx="4020000" cy="12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Email Us for Any Questions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a:t>timothd4@uci.edu</a:t>
            </a:r>
            <a:endParaRPr/>
          </a:p>
          <a:p>
            <a:pPr indent="0" lvl="0" marL="0" rtl="0" algn="ctr">
              <a:spcBef>
                <a:spcPts val="0"/>
              </a:spcBef>
              <a:spcAft>
                <a:spcPts val="0"/>
              </a:spcAft>
              <a:buNone/>
            </a:pPr>
            <a:r>
              <a:rPr lang="en"/>
              <a:t>mprata@uci.edu</a:t>
            </a:r>
            <a:endParaRPr/>
          </a:p>
          <a:p>
            <a:pPr indent="0" lvl="0" marL="0" rtl="0" algn="ctr">
              <a:spcBef>
                <a:spcPts val="0"/>
              </a:spcBef>
              <a:spcAft>
                <a:spcPts val="0"/>
              </a:spcAft>
              <a:buNone/>
            </a:pPr>
            <a:r>
              <a:rPr lang="en"/>
              <a:t>jragde@uci.edu</a:t>
            </a:r>
            <a:endParaRPr/>
          </a:p>
          <a:p>
            <a:pPr indent="0" lvl="0" marL="0" rtl="0" algn="ctr">
              <a:spcBef>
                <a:spcPts val="0"/>
              </a:spcBef>
              <a:spcAft>
                <a:spcPts val="0"/>
              </a:spcAft>
              <a:buNone/>
            </a:pPr>
            <a:r>
              <a:rPr lang="en"/>
              <a:t>alexw12@uci.edu</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28" name="Google Shape;628;p50"/>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Please keep this slide for attribution.</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4"/>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Contemporary Approaches</a:t>
            </a:r>
            <a:endParaRPr b="1" sz="3000">
              <a:solidFill>
                <a:srgbClr val="F3F3F3"/>
              </a:solidFill>
              <a:latin typeface="Rajdhani"/>
              <a:ea typeface="Rajdhani"/>
              <a:cs typeface="Rajdhani"/>
              <a:sym typeface="Rajdhani"/>
            </a:endParaRPr>
          </a:p>
        </p:txBody>
      </p:sp>
      <p:pic>
        <p:nvPicPr>
          <p:cNvPr descr="https://player.slideplayer.com/16/5079546/data/images/img1.jpg" id="115" name="Google Shape;115;p24"/>
          <p:cNvPicPr preferRelativeResize="0"/>
          <p:nvPr/>
        </p:nvPicPr>
        <p:blipFill>
          <a:blip r:embed="rId4">
            <a:alphaModFix/>
          </a:blip>
          <a:stretch>
            <a:fillRect/>
          </a:stretch>
        </p:blipFill>
        <p:spPr>
          <a:xfrm>
            <a:off x="368050" y="1262850"/>
            <a:ext cx="4182950" cy="1175875"/>
          </a:xfrm>
          <a:prstGeom prst="rect">
            <a:avLst/>
          </a:prstGeom>
          <a:noFill/>
          <a:ln>
            <a:noFill/>
          </a:ln>
        </p:spPr>
      </p:pic>
      <p:sp>
        <p:nvSpPr>
          <p:cNvPr id="116" name="Google Shape;116;p24"/>
          <p:cNvSpPr txBox="1"/>
          <p:nvPr/>
        </p:nvSpPr>
        <p:spPr>
          <a:xfrm>
            <a:off x="4662650" y="1262850"/>
            <a:ext cx="4284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One approach is to have the user provide suggested colors using a scribble tool (left). The algorithm then produces a colorization (middle) on the feature that is scribbled on. For reference, the original image is also shown (right).</a:t>
            </a:r>
            <a:endParaRPr>
              <a:solidFill>
                <a:srgbClr val="FFFFFF"/>
              </a:solidFill>
              <a:latin typeface="Fira Sans Condensed Light"/>
              <a:ea typeface="Fira Sans Condensed Light"/>
              <a:cs typeface="Fira Sans Condensed Light"/>
              <a:sym typeface="Fira Sans Condensed Light"/>
            </a:endParaRPr>
          </a:p>
        </p:txBody>
      </p:sp>
      <p:sp>
        <p:nvSpPr>
          <p:cNvPr id="117" name="Google Shape;117;p24"/>
          <p:cNvSpPr txBox="1"/>
          <p:nvPr/>
        </p:nvSpPr>
        <p:spPr>
          <a:xfrm>
            <a:off x="4662650" y="2771450"/>
            <a:ext cx="428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Another approach is to approach the problem as an unsupervised classification problem, where the classes are normalized to bin centers of the images. Left are the </a:t>
            </a:r>
            <a:r>
              <a:rPr lang="en">
                <a:solidFill>
                  <a:srgbClr val="FFFFFF"/>
                </a:solidFill>
                <a:latin typeface="Fira Sans Condensed Light"/>
                <a:ea typeface="Fira Sans Condensed Light"/>
                <a:cs typeface="Fira Sans Condensed Light"/>
                <a:sym typeface="Fira Sans Condensed Light"/>
              </a:rPr>
              <a:t>input images, right is the output. </a:t>
            </a:r>
            <a:endParaRPr>
              <a:solidFill>
                <a:srgbClr val="FFFFFF"/>
              </a:solidFill>
              <a:latin typeface="Fira Sans Condensed Light"/>
              <a:ea typeface="Fira Sans Condensed Light"/>
              <a:cs typeface="Fira Sans Condensed Light"/>
              <a:sym typeface="Fira Sans Condensed Light"/>
            </a:endParaRPr>
          </a:p>
        </p:txBody>
      </p:sp>
      <p:pic>
        <p:nvPicPr>
          <p:cNvPr id="118" name="Google Shape;118;p24"/>
          <p:cNvPicPr preferRelativeResize="0"/>
          <p:nvPr/>
        </p:nvPicPr>
        <p:blipFill>
          <a:blip r:embed="rId5">
            <a:alphaModFix/>
          </a:blip>
          <a:stretch>
            <a:fillRect/>
          </a:stretch>
        </p:blipFill>
        <p:spPr>
          <a:xfrm>
            <a:off x="368050" y="2771450"/>
            <a:ext cx="4182950" cy="1738653"/>
          </a:xfrm>
          <a:prstGeom prst="rect">
            <a:avLst/>
          </a:prstGeom>
          <a:noFill/>
          <a:ln>
            <a:noFill/>
          </a:ln>
        </p:spPr>
      </p:pic>
      <p:sp>
        <p:nvSpPr>
          <p:cNvPr id="119" name="Google Shape;119;p24"/>
          <p:cNvSpPr txBox="1"/>
          <p:nvPr/>
        </p:nvSpPr>
        <p:spPr>
          <a:xfrm>
            <a:off x="385775" y="4628300"/>
            <a:ext cx="41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[2], [3]</a:t>
            </a:r>
            <a:endParaRPr>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634" name="Google Shape;634;p51"/>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rgbClr val="F3F3F3"/>
              </a:solidFill>
              <a:latin typeface="Rajdhani"/>
              <a:ea typeface="Rajdhani"/>
              <a:cs typeface="Rajdhani"/>
              <a:sym typeface="Rajdhani"/>
            </a:endParaRPr>
          </a:p>
        </p:txBody>
      </p:sp>
      <p:sp>
        <p:nvSpPr>
          <p:cNvPr id="635" name="Google Shape;635;p51"/>
          <p:cNvSpPr txBox="1"/>
          <p:nvPr/>
        </p:nvSpPr>
        <p:spPr>
          <a:xfrm>
            <a:off x="185450" y="1112625"/>
            <a:ext cx="8764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[1] Muzdakis, Madeleine. “Photo Restorer Colorizes Every Portrait of a President Who Was Photographed in Black and White [Interview].” My Modern Met, MY MODERN MET, 6 Nov. 2020, https://mymodernmet.com/james-berridge-colorized-presidential-portraits/.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[2] Levin, Anat &amp; Lischinski, Dani &amp; Weiss, Yair. (2004). Colorization using Optimization. ACM Transactions on Graphics. 23. 10.1145/1015706.1015780.</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[3] Richard Zhang, Phillip Isola, and Alexei A. Efros. Colorful Image Colorization. 2016. arXiv: 1603.08511[cs.CV].</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[4] Shravankumar Shetty. Image colorization. Oct. 2018. url: </a:t>
            </a:r>
            <a:r>
              <a:rPr lang="en" sz="1200" u="sng">
                <a:solidFill>
                  <a:schemeClr val="hlink"/>
                </a:solidFill>
                <a:latin typeface="Fira Sans Condensed Light"/>
                <a:ea typeface="Fira Sans Condensed Light"/>
                <a:cs typeface="Fira Sans Condensed Light"/>
                <a:sym typeface="Fira Sans Condensed Light"/>
                <a:hlinkClick r:id="rId3"/>
              </a:rPr>
              <a:t>https://www.kaggle.com/shravankumar9892/image-colorization</a:t>
            </a:r>
            <a:r>
              <a:rPr lang="en" sz="1200">
                <a:solidFill>
                  <a:srgbClr val="FFFFFF"/>
                </a:solidFill>
                <a:latin typeface="Fira Sans Condensed Light"/>
                <a:ea typeface="Fira Sans Condensed Light"/>
                <a:cs typeface="Fira Sans Condensed Light"/>
                <a:sym typeface="Fira Sans Condensed Light"/>
              </a:rPr>
              <a:t>.</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[5] Sobel, Paweł. “Autoencoder: Deep Learning Swiss Army Knife.” Digital Fingerprints, 11 Dec. 2020, </a:t>
            </a:r>
            <a:r>
              <a:rPr lang="en" sz="1200" u="sng">
                <a:solidFill>
                  <a:schemeClr val="hlink"/>
                </a:solidFill>
                <a:latin typeface="Fira Sans Condensed Light"/>
                <a:ea typeface="Fira Sans Condensed Light"/>
                <a:cs typeface="Fira Sans Condensed Light"/>
                <a:sym typeface="Fira Sans Condensed Light"/>
                <a:hlinkClick r:id="rId4"/>
              </a:rPr>
              <a:t>https://fingerprints.digital/autoencoder-deep-learning-swiss-army-knife/</a:t>
            </a:r>
            <a:r>
              <a:rPr lang="en" sz="1200">
                <a:solidFill>
                  <a:srgbClr val="FFFFFF"/>
                </a:solidFill>
                <a:latin typeface="Fira Sans Condensed Light"/>
                <a:ea typeface="Fira Sans Condensed Light"/>
                <a:cs typeface="Fira Sans Condensed Light"/>
                <a:sym typeface="Fira Sans Condensed Light"/>
              </a:rPr>
              <a:t>.</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[6]Suricata. “Pixel Aspect Ratio 1 to 1.” Jun. 2009,  </a:t>
            </a:r>
            <a:r>
              <a:rPr lang="en" sz="1200" u="sng">
                <a:solidFill>
                  <a:schemeClr val="hlink"/>
                </a:solidFill>
                <a:latin typeface="Fira Sans Condensed Light"/>
                <a:ea typeface="Fira Sans Condensed Light"/>
                <a:cs typeface="Fira Sans Condensed Light"/>
                <a:sym typeface="Fira Sans Condensed Light"/>
                <a:hlinkClick r:id="rId5"/>
              </a:rPr>
              <a:t>https://en.wikipedia.org/wiki/Pixel_aspect_ratio</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[7]  Brownlee, Jason. “A Gentle Introduction to Generative Adversarial Networks (Gans).” Machine Learning Mastery, 19 July 2019, </a:t>
            </a:r>
            <a:r>
              <a:rPr lang="en" sz="1200" u="sng">
                <a:solidFill>
                  <a:schemeClr val="hlink"/>
                </a:solidFill>
                <a:latin typeface="Fira Sans Condensed Light"/>
                <a:ea typeface="Fira Sans Condensed Light"/>
                <a:cs typeface="Fira Sans Condensed Light"/>
                <a:sym typeface="Fira Sans Condensed Light"/>
                <a:hlinkClick r:id="rId6"/>
              </a:rPr>
              <a:t>https://machinelearningmastery.com/what-are-generative-adversarial-networks-gans/</a:t>
            </a:r>
            <a:r>
              <a:rPr lang="en" sz="1200">
                <a:solidFill>
                  <a:srgbClr val="FFFFFF"/>
                </a:solidFill>
                <a:latin typeface="Fira Sans Condensed Light"/>
                <a:ea typeface="Fira Sans Condensed Light"/>
                <a:cs typeface="Fira Sans Condensed Light"/>
                <a:sym typeface="Fira Sans Condensed Light"/>
              </a:rPr>
              <a:t>.</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[8] Mallow, Betsy “California State Maps” 17 June. 2019, “</a:t>
            </a:r>
            <a:r>
              <a:rPr lang="en" sz="1200" u="sng">
                <a:solidFill>
                  <a:schemeClr val="hlink"/>
                </a:solidFill>
                <a:latin typeface="Fira Sans Condensed Light"/>
                <a:ea typeface="Fira Sans Condensed Light"/>
                <a:cs typeface="Fira Sans Condensed Light"/>
                <a:sym typeface="Fira Sans Condensed Light"/>
                <a:hlinkClick r:id="rId7"/>
              </a:rPr>
              <a:t>https://www.tripsavvy.com/interactive-map-of-california-sights-1478372</a:t>
            </a:r>
            <a:r>
              <a:rPr lang="en" sz="1200">
                <a:solidFill>
                  <a:srgbClr val="FFFFFF"/>
                </a:solidFill>
                <a:latin typeface="Fira Sans Condensed Light"/>
                <a:ea typeface="Fira Sans Condensed Light"/>
                <a:cs typeface="Fira Sans Condensed Light"/>
                <a:sym typeface="Fira Sans Condensed Light"/>
              </a:rPr>
              <a:t>”</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200">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200">
                <a:solidFill>
                  <a:srgbClr val="FFFFFF"/>
                </a:solidFill>
                <a:latin typeface="Fira Sans Condensed Light"/>
                <a:ea typeface="Fira Sans Condensed Light"/>
                <a:cs typeface="Fira Sans Condensed Light"/>
                <a:sym typeface="Fira Sans Condensed Light"/>
              </a:rPr>
              <a:t>[9] WaterProof.com “California Counties” 2022, “</a:t>
            </a:r>
            <a:r>
              <a:rPr lang="en" sz="1200" u="sng">
                <a:solidFill>
                  <a:schemeClr val="hlink"/>
                </a:solidFill>
                <a:latin typeface="Fira Sans Condensed Light"/>
                <a:ea typeface="Fira Sans Condensed Light"/>
                <a:cs typeface="Fira Sans Condensed Light"/>
                <a:sym typeface="Fira Sans Condensed Light"/>
                <a:hlinkClick r:id="rId8"/>
              </a:rPr>
              <a:t>https://californiathroughmylens.com/california-counties/</a:t>
            </a:r>
            <a:r>
              <a:rPr lang="en" sz="1200">
                <a:solidFill>
                  <a:srgbClr val="FFFFFF"/>
                </a:solidFill>
                <a:latin typeface="Fira Sans Condensed Light"/>
                <a:ea typeface="Fira Sans Condensed Light"/>
                <a:cs typeface="Fira Sans Condensed Light"/>
                <a:sym typeface="Fira Sans Condensed Light"/>
              </a:rPr>
              <a:t>”</a:t>
            </a:r>
            <a:endParaRPr sz="12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Programming </a:t>
            </a:r>
            <a:r>
              <a:rPr lang="en" sz="3100"/>
              <a:t>Environment</a:t>
            </a:r>
            <a:r>
              <a:rPr lang="en" sz="3100"/>
              <a:t> Libraries </a:t>
            </a:r>
            <a:endParaRPr sz="3100"/>
          </a:p>
        </p:txBody>
      </p:sp>
      <p:cxnSp>
        <p:nvCxnSpPr>
          <p:cNvPr id="125" name="Google Shape;125;p25"/>
          <p:cNvCxnSpPr/>
          <p:nvPr/>
        </p:nvCxnSpPr>
        <p:spPr>
          <a:xfrm>
            <a:off x="6151750" y="630600"/>
            <a:ext cx="0" cy="3882300"/>
          </a:xfrm>
          <a:prstGeom prst="straightConnector1">
            <a:avLst/>
          </a:prstGeom>
          <a:noFill/>
          <a:ln cap="flat" cmpd="sng" w="19050">
            <a:solidFill>
              <a:schemeClr val="lt2"/>
            </a:solidFill>
            <a:prstDash val="solid"/>
            <a:round/>
            <a:headEnd len="med" w="med" type="oval"/>
            <a:tailEnd len="med" w="med" type="oval"/>
          </a:ln>
        </p:spPr>
      </p:cxnSp>
      <p:sp>
        <p:nvSpPr>
          <p:cNvPr id="126" name="Google Shape;126;p25"/>
          <p:cNvSpPr txBox="1"/>
          <p:nvPr/>
        </p:nvSpPr>
        <p:spPr>
          <a:xfrm>
            <a:off x="3983775" y="11478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Deep Learning training/Model Creation</a:t>
            </a:r>
            <a:endParaRPr>
              <a:solidFill>
                <a:schemeClr val="lt2"/>
              </a:solidFill>
              <a:latin typeface="Fira Sans Condensed Light"/>
              <a:ea typeface="Fira Sans Condensed Light"/>
              <a:cs typeface="Fira Sans Condensed Light"/>
              <a:sym typeface="Fira Sans Condensed Light"/>
            </a:endParaRPr>
          </a:p>
        </p:txBody>
      </p:sp>
      <p:sp>
        <p:nvSpPr>
          <p:cNvPr id="127" name="Google Shape;127;p25"/>
          <p:cNvSpPr txBox="1"/>
          <p:nvPr/>
        </p:nvSpPr>
        <p:spPr>
          <a:xfrm>
            <a:off x="6256025" y="11478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Tensorflow + Keras</a:t>
            </a:r>
            <a:endParaRPr b="1" sz="2400">
              <a:solidFill>
                <a:schemeClr val="lt2"/>
              </a:solidFill>
              <a:latin typeface="Rajdhani"/>
              <a:ea typeface="Rajdhani"/>
              <a:cs typeface="Rajdhani"/>
              <a:sym typeface="Rajdhani"/>
            </a:endParaRPr>
          </a:p>
        </p:txBody>
      </p:sp>
      <p:sp>
        <p:nvSpPr>
          <p:cNvPr id="128" name="Google Shape;128;p25"/>
          <p:cNvSpPr txBox="1"/>
          <p:nvPr/>
        </p:nvSpPr>
        <p:spPr>
          <a:xfrm>
            <a:off x="6256025" y="1888950"/>
            <a:ext cx="20637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Image Processing (Preprocess) </a:t>
            </a:r>
            <a:endParaRPr>
              <a:solidFill>
                <a:schemeClr val="lt2"/>
              </a:solidFill>
              <a:latin typeface="Fira Sans Condensed Light"/>
              <a:ea typeface="Fira Sans Condensed Light"/>
              <a:cs typeface="Fira Sans Condensed Light"/>
              <a:sym typeface="Fira Sans Condensed Light"/>
            </a:endParaRPr>
          </a:p>
        </p:txBody>
      </p:sp>
      <p:sp>
        <p:nvSpPr>
          <p:cNvPr id="129" name="Google Shape;129;p25"/>
          <p:cNvSpPr txBox="1"/>
          <p:nvPr/>
        </p:nvSpPr>
        <p:spPr>
          <a:xfrm>
            <a:off x="3983775" y="26281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Preprocess/Input to model </a:t>
            </a:r>
            <a:endParaRPr>
              <a:solidFill>
                <a:schemeClr val="lt2"/>
              </a:solidFill>
              <a:latin typeface="Fira Sans Condensed Light"/>
              <a:ea typeface="Fira Sans Condensed Light"/>
              <a:cs typeface="Fira Sans Condensed Light"/>
              <a:sym typeface="Fira Sans Condensed Light"/>
            </a:endParaRPr>
          </a:p>
        </p:txBody>
      </p:sp>
      <p:sp>
        <p:nvSpPr>
          <p:cNvPr id="130" name="Google Shape;130;p25"/>
          <p:cNvSpPr txBox="1"/>
          <p:nvPr/>
        </p:nvSpPr>
        <p:spPr>
          <a:xfrm>
            <a:off x="6256025" y="33673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Displaying Images and </a:t>
            </a:r>
            <a:r>
              <a:rPr lang="en">
                <a:solidFill>
                  <a:schemeClr val="lt2"/>
                </a:solidFill>
                <a:latin typeface="Fira Sans Condensed Light"/>
                <a:ea typeface="Fira Sans Condensed Light"/>
                <a:cs typeface="Fira Sans Condensed Light"/>
                <a:sym typeface="Fira Sans Condensed Light"/>
              </a:rPr>
              <a:t>comparison</a:t>
            </a:r>
            <a:r>
              <a:rPr lang="en">
                <a:solidFill>
                  <a:schemeClr val="lt2"/>
                </a:solidFill>
                <a:latin typeface="Fira Sans Condensed Light"/>
                <a:ea typeface="Fira Sans Condensed Light"/>
                <a:cs typeface="Fira Sans Condensed Light"/>
                <a:sym typeface="Fira Sans Condensed Light"/>
              </a:rPr>
              <a:t> </a:t>
            </a:r>
            <a:endParaRPr>
              <a:solidFill>
                <a:schemeClr val="lt2"/>
              </a:solidFill>
              <a:latin typeface="Fira Sans Condensed Light"/>
              <a:ea typeface="Fira Sans Condensed Light"/>
              <a:cs typeface="Fira Sans Condensed Light"/>
              <a:sym typeface="Fira Sans Condensed Light"/>
            </a:endParaRPr>
          </a:p>
        </p:txBody>
      </p:sp>
      <p:sp>
        <p:nvSpPr>
          <p:cNvPr id="131" name="Google Shape;131;p25"/>
          <p:cNvSpPr txBox="1"/>
          <p:nvPr/>
        </p:nvSpPr>
        <p:spPr>
          <a:xfrm>
            <a:off x="3786875" y="1888950"/>
            <a:ext cx="22605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OpenCV/Matlab</a:t>
            </a:r>
            <a:endParaRPr b="1" sz="2400">
              <a:solidFill>
                <a:schemeClr val="lt2"/>
              </a:solidFill>
              <a:latin typeface="Rajdhani"/>
              <a:ea typeface="Rajdhani"/>
              <a:cs typeface="Rajdhani"/>
              <a:sym typeface="Rajdhani"/>
            </a:endParaRPr>
          </a:p>
        </p:txBody>
      </p:sp>
      <p:sp>
        <p:nvSpPr>
          <p:cNvPr id="132" name="Google Shape;132;p25"/>
          <p:cNvSpPr txBox="1"/>
          <p:nvPr/>
        </p:nvSpPr>
        <p:spPr>
          <a:xfrm>
            <a:off x="6256025" y="2628125"/>
            <a:ext cx="23229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Numpy/Sklearn</a:t>
            </a:r>
            <a:endParaRPr b="1" sz="2400">
              <a:solidFill>
                <a:schemeClr val="lt2"/>
              </a:solidFill>
              <a:latin typeface="Rajdhani"/>
              <a:ea typeface="Rajdhani"/>
              <a:cs typeface="Rajdhani"/>
              <a:sym typeface="Rajdhani"/>
            </a:endParaRPr>
          </a:p>
        </p:txBody>
      </p:sp>
      <p:sp>
        <p:nvSpPr>
          <p:cNvPr id="133" name="Google Shape;133;p25"/>
          <p:cNvSpPr txBox="1"/>
          <p:nvPr/>
        </p:nvSpPr>
        <p:spPr>
          <a:xfrm>
            <a:off x="3983775" y="3369225"/>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Matplotlib</a:t>
            </a:r>
            <a:endParaRPr b="1" sz="2400">
              <a:solidFill>
                <a:schemeClr val="lt2"/>
              </a:solidFill>
              <a:latin typeface="Rajdhani"/>
              <a:ea typeface="Rajdhani"/>
              <a:cs typeface="Rajdhani"/>
              <a:sym typeface="Rajdhani"/>
            </a:endParaRPr>
          </a:p>
        </p:txBody>
      </p:sp>
      <p:cxnSp>
        <p:nvCxnSpPr>
          <p:cNvPr id="134" name="Google Shape;134;p25"/>
          <p:cNvCxnSpPr>
            <a:stCxn id="126" idx="3"/>
            <a:endCxn id="127" idx="1"/>
          </p:cNvCxnSpPr>
          <p:nvPr/>
        </p:nvCxnSpPr>
        <p:spPr>
          <a:xfrm>
            <a:off x="6047475" y="14610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135" name="Google Shape;135;p25"/>
          <p:cNvCxnSpPr>
            <a:stCxn id="131" idx="3"/>
            <a:endCxn id="128" idx="1"/>
          </p:cNvCxnSpPr>
          <p:nvPr/>
        </p:nvCxnSpPr>
        <p:spPr>
          <a:xfrm>
            <a:off x="6047375" y="2202150"/>
            <a:ext cx="208800" cy="0"/>
          </a:xfrm>
          <a:prstGeom prst="straightConnector1">
            <a:avLst/>
          </a:prstGeom>
          <a:noFill/>
          <a:ln cap="flat" cmpd="sng" w="19050">
            <a:solidFill>
              <a:schemeClr val="lt2"/>
            </a:solidFill>
            <a:prstDash val="solid"/>
            <a:round/>
            <a:headEnd len="med" w="med" type="none"/>
            <a:tailEnd len="med" w="med" type="none"/>
          </a:ln>
        </p:spPr>
      </p:cxnSp>
      <p:cxnSp>
        <p:nvCxnSpPr>
          <p:cNvPr id="136" name="Google Shape;136;p25"/>
          <p:cNvCxnSpPr>
            <a:stCxn id="129" idx="3"/>
            <a:endCxn id="132" idx="1"/>
          </p:cNvCxnSpPr>
          <p:nvPr/>
        </p:nvCxnSpPr>
        <p:spPr>
          <a:xfrm>
            <a:off x="6047475" y="294132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137" name="Google Shape;137;p25"/>
          <p:cNvCxnSpPr>
            <a:stCxn id="133" idx="3"/>
            <a:endCxn id="130" idx="1"/>
          </p:cNvCxnSpPr>
          <p:nvPr/>
        </p:nvCxnSpPr>
        <p:spPr>
          <a:xfrm flipH="1" rot="10800000">
            <a:off x="6047475" y="3680625"/>
            <a:ext cx="208500" cy="18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6"/>
          <p:cNvSpPr txBox="1"/>
          <p:nvPr>
            <p:ph idx="6" type="title"/>
          </p:nvPr>
        </p:nvSpPr>
        <p:spPr>
          <a:xfrm>
            <a:off x="720000" y="291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a:t>
            </a:r>
            <a:endParaRPr sz="3000"/>
          </a:p>
        </p:txBody>
      </p:sp>
      <p:sp>
        <p:nvSpPr>
          <p:cNvPr id="143" name="Google Shape;143;p26"/>
          <p:cNvSpPr txBox="1"/>
          <p:nvPr>
            <p:ph idx="1" type="subTitle"/>
          </p:nvPr>
        </p:nvSpPr>
        <p:spPr>
          <a:xfrm>
            <a:off x="719950" y="2598625"/>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25,000 Images of Colorized and gray-scale</a:t>
            </a:r>
            <a:endParaRPr/>
          </a:p>
        </p:txBody>
      </p:sp>
      <p:sp>
        <p:nvSpPr>
          <p:cNvPr id="144" name="Google Shape;144;p26"/>
          <p:cNvSpPr txBox="1"/>
          <p:nvPr>
            <p:ph idx="2" type="subTitle"/>
          </p:nvPr>
        </p:nvSpPr>
        <p:spPr>
          <a:xfrm>
            <a:off x="6362450" y="2725500"/>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Personal data set of 700 images of the beach, ocean, clouds, sun</a:t>
            </a:r>
            <a:endParaRPr/>
          </a:p>
        </p:txBody>
      </p:sp>
      <p:sp>
        <p:nvSpPr>
          <p:cNvPr id="145" name="Google Shape;145;p26"/>
          <p:cNvSpPr txBox="1"/>
          <p:nvPr>
            <p:ph idx="3" type="subTitle"/>
          </p:nvPr>
        </p:nvSpPr>
        <p:spPr>
          <a:xfrm>
            <a:off x="3541212" y="2725500"/>
            <a:ext cx="2060700" cy="972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Personal data set of 500 flowers to train </a:t>
            </a:r>
            <a:r>
              <a:rPr lang="en"/>
              <a:t>separate</a:t>
            </a:r>
            <a:r>
              <a:rPr lang="en"/>
              <a:t> model</a:t>
            </a:r>
            <a:endParaRPr/>
          </a:p>
        </p:txBody>
      </p:sp>
      <p:sp>
        <p:nvSpPr>
          <p:cNvPr id="146" name="Google Shape;146;p26"/>
          <p:cNvSpPr txBox="1"/>
          <p:nvPr>
            <p:ph type="title"/>
          </p:nvPr>
        </p:nvSpPr>
        <p:spPr>
          <a:xfrm>
            <a:off x="980650" y="39792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Kaggle </a:t>
            </a:r>
            <a:endParaRPr/>
          </a:p>
        </p:txBody>
      </p:sp>
      <p:sp>
        <p:nvSpPr>
          <p:cNvPr id="147" name="Google Shape;147;p26"/>
          <p:cNvSpPr txBox="1"/>
          <p:nvPr>
            <p:ph idx="4" type="title"/>
          </p:nvPr>
        </p:nvSpPr>
        <p:spPr>
          <a:xfrm>
            <a:off x="6623150" y="39792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Beach Ocean</a:t>
            </a:r>
            <a:endParaRPr/>
          </a:p>
        </p:txBody>
      </p:sp>
      <p:sp>
        <p:nvSpPr>
          <p:cNvPr id="148" name="Google Shape;148;p26"/>
          <p:cNvSpPr txBox="1"/>
          <p:nvPr>
            <p:ph idx="5" type="title"/>
          </p:nvPr>
        </p:nvSpPr>
        <p:spPr>
          <a:xfrm>
            <a:off x="3801912" y="3922575"/>
            <a:ext cx="1539300" cy="689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Flowers</a:t>
            </a:r>
            <a:endParaRPr/>
          </a:p>
        </p:txBody>
      </p:sp>
      <p:cxnSp>
        <p:nvCxnSpPr>
          <p:cNvPr id="149" name="Google Shape;149;p26"/>
          <p:cNvCxnSpPr>
            <a:stCxn id="143" idx="2"/>
            <a:endCxn id="146" idx="0"/>
          </p:cNvCxnSpPr>
          <p:nvPr/>
        </p:nvCxnSpPr>
        <p:spPr>
          <a:xfrm>
            <a:off x="1750300" y="3570625"/>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150" name="Google Shape;150;p26"/>
          <p:cNvCxnSpPr/>
          <p:nvPr/>
        </p:nvCxnSpPr>
        <p:spPr>
          <a:xfrm rot="10800000">
            <a:off x="4571562" y="3572850"/>
            <a:ext cx="0" cy="408600"/>
          </a:xfrm>
          <a:prstGeom prst="straightConnector1">
            <a:avLst/>
          </a:prstGeom>
          <a:noFill/>
          <a:ln cap="flat" cmpd="sng" w="19050">
            <a:solidFill>
              <a:schemeClr val="lt2"/>
            </a:solidFill>
            <a:prstDash val="solid"/>
            <a:round/>
            <a:headEnd len="med" w="med" type="oval"/>
            <a:tailEnd len="med" w="med" type="oval"/>
          </a:ln>
        </p:spPr>
      </p:cxnSp>
      <p:cxnSp>
        <p:nvCxnSpPr>
          <p:cNvPr id="151" name="Google Shape;151;p26"/>
          <p:cNvCxnSpPr/>
          <p:nvPr/>
        </p:nvCxnSpPr>
        <p:spPr>
          <a:xfrm rot="10800000">
            <a:off x="7392800" y="3513975"/>
            <a:ext cx="0" cy="408600"/>
          </a:xfrm>
          <a:prstGeom prst="straightConnector1">
            <a:avLst/>
          </a:prstGeom>
          <a:noFill/>
          <a:ln cap="flat" cmpd="sng" w="19050">
            <a:solidFill>
              <a:schemeClr val="lt2"/>
            </a:solidFill>
            <a:prstDash val="solid"/>
            <a:round/>
            <a:headEnd len="med" w="med" type="oval"/>
            <a:tailEnd len="med" w="med" type="oval"/>
          </a:ln>
        </p:spPr>
      </p:cxnSp>
      <p:pic>
        <p:nvPicPr>
          <p:cNvPr id="152" name="Google Shape;152;p26"/>
          <p:cNvPicPr preferRelativeResize="0"/>
          <p:nvPr/>
        </p:nvPicPr>
        <p:blipFill rotWithShape="1">
          <a:blip r:embed="rId4">
            <a:alphaModFix/>
          </a:blip>
          <a:srcRect b="0" l="0" r="20000" t="0"/>
          <a:stretch/>
        </p:blipFill>
        <p:spPr>
          <a:xfrm>
            <a:off x="6438350" y="818975"/>
            <a:ext cx="1837942" cy="1837951"/>
          </a:xfrm>
          <a:prstGeom prst="rect">
            <a:avLst/>
          </a:prstGeom>
          <a:noFill/>
          <a:ln>
            <a:noFill/>
          </a:ln>
        </p:spPr>
      </p:pic>
      <p:pic>
        <p:nvPicPr>
          <p:cNvPr id="153" name="Google Shape;153;p26"/>
          <p:cNvPicPr preferRelativeResize="0"/>
          <p:nvPr/>
        </p:nvPicPr>
        <p:blipFill>
          <a:blip r:embed="rId5">
            <a:alphaModFix/>
          </a:blip>
          <a:stretch>
            <a:fillRect/>
          </a:stretch>
        </p:blipFill>
        <p:spPr>
          <a:xfrm>
            <a:off x="3652587" y="818987"/>
            <a:ext cx="1837943" cy="1837942"/>
          </a:xfrm>
          <a:prstGeom prst="rect">
            <a:avLst/>
          </a:prstGeom>
          <a:noFill/>
          <a:ln>
            <a:noFill/>
          </a:ln>
        </p:spPr>
      </p:pic>
      <p:pic>
        <p:nvPicPr>
          <p:cNvPr id="154" name="Google Shape;154;p26"/>
          <p:cNvPicPr preferRelativeResize="0"/>
          <p:nvPr/>
        </p:nvPicPr>
        <p:blipFill>
          <a:blip r:embed="rId6">
            <a:alphaModFix/>
          </a:blip>
          <a:stretch>
            <a:fillRect/>
          </a:stretch>
        </p:blipFill>
        <p:spPr>
          <a:xfrm>
            <a:off x="831325" y="818975"/>
            <a:ext cx="1837944" cy="1837944"/>
          </a:xfrm>
          <a:prstGeom prst="rect">
            <a:avLst/>
          </a:prstGeom>
          <a:noFill/>
          <a:ln>
            <a:noFill/>
          </a:ln>
        </p:spPr>
      </p:pic>
      <p:sp>
        <p:nvSpPr>
          <p:cNvPr id="155" name="Google Shape;155;p26"/>
          <p:cNvSpPr txBox="1"/>
          <p:nvPr/>
        </p:nvSpPr>
        <p:spPr>
          <a:xfrm>
            <a:off x="1273350" y="4561975"/>
            <a:ext cx="4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[4]</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7"/>
          <p:cNvSpPr txBox="1"/>
          <p:nvPr>
            <p:ph type="title"/>
          </p:nvPr>
        </p:nvSpPr>
        <p:spPr>
          <a:xfrm>
            <a:off x="109675" y="971850"/>
            <a:ext cx="4891500" cy="319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Preprocessing</a:t>
            </a:r>
            <a:endParaRPr/>
          </a:p>
        </p:txBody>
      </p:sp>
      <p:sp>
        <p:nvSpPr>
          <p:cNvPr id="161" name="Google Shape;161;p27"/>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62" name="Google Shape;162;p27"/>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8"/>
          <p:cNvSpPr txBox="1"/>
          <p:nvPr>
            <p:ph idx="1" type="subTitle"/>
          </p:nvPr>
        </p:nvSpPr>
        <p:spPr>
          <a:xfrm>
            <a:off x="1725925" y="1894325"/>
            <a:ext cx="26517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Downscaled image to set reasonable </a:t>
            </a:r>
            <a:r>
              <a:rPr lang="en"/>
              <a:t>quality</a:t>
            </a:r>
            <a:r>
              <a:rPr lang="en"/>
              <a:t> and </a:t>
            </a:r>
            <a:r>
              <a:rPr lang="en"/>
              <a:t>drastically</a:t>
            </a:r>
            <a:r>
              <a:rPr lang="en"/>
              <a:t> reduce computation time. </a:t>
            </a:r>
            <a:endParaRPr/>
          </a:p>
        </p:txBody>
      </p:sp>
      <p:sp>
        <p:nvSpPr>
          <p:cNvPr id="168" name="Google Shape;168;p28"/>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Segmented Images (Average scale color detection)</a:t>
            </a:r>
            <a:endParaRPr/>
          </a:p>
        </p:txBody>
      </p:sp>
      <p:sp>
        <p:nvSpPr>
          <p:cNvPr id="169" name="Google Shape;169;p28"/>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 all of the segmented images into L and ab color channels</a:t>
            </a:r>
            <a:endParaRPr/>
          </a:p>
        </p:txBody>
      </p:sp>
      <p:sp>
        <p:nvSpPr>
          <p:cNvPr id="170" name="Google Shape;170;p28"/>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Split the LAB matrices into L and ab numpy arrays</a:t>
            </a:r>
            <a:endParaRPr/>
          </a:p>
        </p:txBody>
      </p:sp>
      <p:sp>
        <p:nvSpPr>
          <p:cNvPr id="171" name="Google Shape;171;p2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Steps of Preprocessing</a:t>
            </a:r>
            <a:endParaRPr/>
          </a:p>
        </p:txBody>
      </p:sp>
      <p:grpSp>
        <p:nvGrpSpPr>
          <p:cNvPr id="172" name="Google Shape;172;p28"/>
          <p:cNvGrpSpPr/>
          <p:nvPr/>
        </p:nvGrpSpPr>
        <p:grpSpPr>
          <a:xfrm>
            <a:off x="5207541" y="3651649"/>
            <a:ext cx="379930" cy="381002"/>
            <a:chOff x="1197950" y="238125"/>
            <a:chExt cx="5204525" cy="5219200"/>
          </a:xfrm>
        </p:grpSpPr>
        <p:sp>
          <p:nvSpPr>
            <p:cNvPr id="173" name="Google Shape;173;p28"/>
            <p:cNvSpPr/>
            <p:nvPr/>
          </p:nvSpPr>
          <p:spPr>
            <a:xfrm>
              <a:off x="1197950" y="1417325"/>
              <a:ext cx="1015325" cy="3126625"/>
            </a:xfrm>
            <a:custGeom>
              <a:rect b="b" l="l" r="r" t="t"/>
              <a:pathLst>
                <a:path extrusionOk="0" h="125065" w="40613">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1431175" y="1951475"/>
              <a:ext cx="457525" cy="838350"/>
            </a:xfrm>
            <a:custGeom>
              <a:rect b="b" l="l" r="r" t="t"/>
              <a:pathLst>
                <a:path extrusionOk="0" h="33534" w="18301">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1431175" y="2923550"/>
              <a:ext cx="152525" cy="152525"/>
            </a:xfrm>
            <a:custGeom>
              <a:rect b="b" l="l" r="r" t="t"/>
              <a:pathLst>
                <a:path extrusionOk="0" h="6101" w="6101">
                  <a:moveTo>
                    <a:pt x="1" y="0"/>
                  </a:moveTo>
                  <a:lnTo>
                    <a:pt x="1" y="6100"/>
                  </a:lnTo>
                  <a:lnTo>
                    <a:pt x="6101" y="610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1736175" y="2923550"/>
              <a:ext cx="152525" cy="152525"/>
            </a:xfrm>
            <a:custGeom>
              <a:rect b="b" l="l" r="r" t="t"/>
              <a:pathLst>
                <a:path extrusionOk="0" h="6101" w="6101">
                  <a:moveTo>
                    <a:pt x="1" y="0"/>
                  </a:moveTo>
                  <a:lnTo>
                    <a:pt x="1" y="6100"/>
                  </a:lnTo>
                  <a:lnTo>
                    <a:pt x="6101" y="610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1197950" y="4686650"/>
              <a:ext cx="233250" cy="152525"/>
            </a:xfrm>
            <a:custGeom>
              <a:rect b="b" l="l" r="r" t="t"/>
              <a:pathLst>
                <a:path extrusionOk="0" h="6101" w="9330">
                  <a:moveTo>
                    <a:pt x="1" y="0"/>
                  </a:moveTo>
                  <a:lnTo>
                    <a:pt x="1"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1197950" y="4996525"/>
              <a:ext cx="233250" cy="152525"/>
            </a:xfrm>
            <a:custGeom>
              <a:rect b="b" l="l" r="r" t="t"/>
              <a:pathLst>
                <a:path extrusionOk="0" h="6101" w="9330">
                  <a:moveTo>
                    <a:pt x="1" y="1"/>
                  </a:moveTo>
                  <a:lnTo>
                    <a:pt x="1" y="6101"/>
                  </a:lnTo>
                  <a:lnTo>
                    <a:pt x="9330" y="6101"/>
                  </a:lnTo>
                  <a:lnTo>
                    <a:pt x="93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1197950" y="5304800"/>
              <a:ext cx="233250" cy="152525"/>
            </a:xfrm>
            <a:custGeom>
              <a:rect b="b" l="l" r="r" t="t"/>
              <a:pathLst>
                <a:path extrusionOk="0" h="6101" w="9330">
                  <a:moveTo>
                    <a:pt x="1" y="0"/>
                  </a:moveTo>
                  <a:lnTo>
                    <a:pt x="1"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1197950" y="3626500"/>
              <a:ext cx="80750" cy="152525"/>
            </a:xfrm>
            <a:custGeom>
              <a:rect b="b" l="l" r="r" t="t"/>
              <a:pathLst>
                <a:path extrusionOk="0" h="6101" w="3230">
                  <a:moveTo>
                    <a:pt x="1" y="1"/>
                  </a:moveTo>
                  <a:lnTo>
                    <a:pt x="1" y="6100"/>
                  </a:lnTo>
                  <a:lnTo>
                    <a:pt x="3230" y="6100"/>
                  </a:lnTo>
                  <a:lnTo>
                    <a:pt x="3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1202850" y="558600"/>
              <a:ext cx="152525" cy="706250"/>
            </a:xfrm>
            <a:custGeom>
              <a:rect b="b" l="l" r="r" t="t"/>
              <a:pathLst>
                <a:path extrusionOk="0" h="28250" w="6101">
                  <a:moveTo>
                    <a:pt x="0" y="1"/>
                  </a:moveTo>
                  <a:lnTo>
                    <a:pt x="0" y="28249"/>
                  </a:lnTo>
                  <a:lnTo>
                    <a:pt x="6100" y="28249"/>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1202850" y="238125"/>
              <a:ext cx="152525" cy="168000"/>
            </a:xfrm>
            <a:custGeom>
              <a:rect b="b" l="l" r="r" t="t"/>
              <a:pathLst>
                <a:path extrusionOk="0" h="6720" w="6101">
                  <a:moveTo>
                    <a:pt x="0" y="0"/>
                  </a:moveTo>
                  <a:lnTo>
                    <a:pt x="0" y="6720"/>
                  </a:lnTo>
                  <a:lnTo>
                    <a:pt x="6100" y="672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5387150" y="1417325"/>
              <a:ext cx="1015325" cy="3126625"/>
            </a:xfrm>
            <a:custGeom>
              <a:rect b="b" l="l" r="r" t="t"/>
              <a:pathLst>
                <a:path extrusionOk="0" h="125065" w="40613">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5711725" y="1951475"/>
              <a:ext cx="457525" cy="838350"/>
            </a:xfrm>
            <a:custGeom>
              <a:rect b="b" l="l" r="r" t="t"/>
              <a:pathLst>
                <a:path extrusionOk="0" h="33534" w="18301">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6016725" y="2923550"/>
              <a:ext cx="152525" cy="152525"/>
            </a:xfrm>
            <a:custGeom>
              <a:rect b="b" l="l" r="r" t="t"/>
              <a:pathLst>
                <a:path extrusionOk="0" h="6101" w="6101">
                  <a:moveTo>
                    <a:pt x="0" y="0"/>
                  </a:moveTo>
                  <a:lnTo>
                    <a:pt x="0" y="6100"/>
                  </a:lnTo>
                  <a:lnTo>
                    <a:pt x="6100" y="61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5711725" y="2923550"/>
              <a:ext cx="152525" cy="152525"/>
            </a:xfrm>
            <a:custGeom>
              <a:rect b="b" l="l" r="r" t="t"/>
              <a:pathLst>
                <a:path extrusionOk="0" h="6101" w="6101">
                  <a:moveTo>
                    <a:pt x="1" y="0"/>
                  </a:moveTo>
                  <a:lnTo>
                    <a:pt x="1" y="6100"/>
                  </a:lnTo>
                  <a:lnTo>
                    <a:pt x="6100" y="61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6169225" y="4686650"/>
              <a:ext cx="233250" cy="152525"/>
            </a:xfrm>
            <a:custGeom>
              <a:rect b="b" l="l" r="r" t="t"/>
              <a:pathLst>
                <a:path extrusionOk="0" h="6101" w="9330">
                  <a:moveTo>
                    <a:pt x="0" y="0"/>
                  </a:moveTo>
                  <a:lnTo>
                    <a:pt x="0"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6169225" y="4996525"/>
              <a:ext cx="233250" cy="152525"/>
            </a:xfrm>
            <a:custGeom>
              <a:rect b="b" l="l" r="r" t="t"/>
              <a:pathLst>
                <a:path extrusionOk="0" h="6101" w="9330">
                  <a:moveTo>
                    <a:pt x="0" y="1"/>
                  </a:moveTo>
                  <a:lnTo>
                    <a:pt x="0" y="6101"/>
                  </a:lnTo>
                  <a:lnTo>
                    <a:pt x="9330" y="6101"/>
                  </a:lnTo>
                  <a:lnTo>
                    <a:pt x="93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6169225" y="5304800"/>
              <a:ext cx="233250" cy="152525"/>
            </a:xfrm>
            <a:custGeom>
              <a:rect b="b" l="l" r="r" t="t"/>
              <a:pathLst>
                <a:path extrusionOk="0" h="6101" w="9330">
                  <a:moveTo>
                    <a:pt x="0" y="0"/>
                  </a:moveTo>
                  <a:lnTo>
                    <a:pt x="0" y="6100"/>
                  </a:lnTo>
                  <a:lnTo>
                    <a:pt x="9330" y="6100"/>
                  </a:lnTo>
                  <a:lnTo>
                    <a:pt x="9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6321725" y="3626500"/>
              <a:ext cx="80750" cy="152525"/>
            </a:xfrm>
            <a:custGeom>
              <a:rect b="b" l="l" r="r" t="t"/>
              <a:pathLst>
                <a:path extrusionOk="0" h="6101" w="3230">
                  <a:moveTo>
                    <a:pt x="0" y="1"/>
                  </a:moveTo>
                  <a:lnTo>
                    <a:pt x="0" y="6100"/>
                  </a:lnTo>
                  <a:lnTo>
                    <a:pt x="3230" y="6100"/>
                  </a:lnTo>
                  <a:lnTo>
                    <a:pt x="3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6245050" y="558600"/>
              <a:ext cx="152525" cy="706250"/>
            </a:xfrm>
            <a:custGeom>
              <a:rect b="b" l="l" r="r" t="t"/>
              <a:pathLst>
                <a:path extrusionOk="0" h="28250" w="6101">
                  <a:moveTo>
                    <a:pt x="1" y="1"/>
                  </a:moveTo>
                  <a:lnTo>
                    <a:pt x="1" y="28249"/>
                  </a:lnTo>
                  <a:lnTo>
                    <a:pt x="6101" y="28249"/>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6245050" y="238125"/>
              <a:ext cx="152525" cy="168000"/>
            </a:xfrm>
            <a:custGeom>
              <a:rect b="b" l="l" r="r" t="t"/>
              <a:pathLst>
                <a:path extrusionOk="0" h="6720" w="6101">
                  <a:moveTo>
                    <a:pt x="1" y="0"/>
                  </a:moveTo>
                  <a:lnTo>
                    <a:pt x="1" y="6720"/>
                  </a:lnTo>
                  <a:lnTo>
                    <a:pt x="6101" y="672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2327425" y="3608550"/>
              <a:ext cx="152500" cy="152525"/>
            </a:xfrm>
            <a:custGeom>
              <a:rect b="b" l="l" r="r" t="t"/>
              <a:pathLst>
                <a:path extrusionOk="0" h="6101" w="6100">
                  <a:moveTo>
                    <a:pt x="0" y="1"/>
                  </a:moveTo>
                  <a:lnTo>
                    <a:pt x="0" y="6101"/>
                  </a:lnTo>
                  <a:lnTo>
                    <a:pt x="6100" y="6101"/>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2632400" y="3608550"/>
              <a:ext cx="152525" cy="152525"/>
            </a:xfrm>
            <a:custGeom>
              <a:rect b="b" l="l" r="r" t="t"/>
              <a:pathLst>
                <a:path extrusionOk="0" h="6101" w="6101">
                  <a:moveTo>
                    <a:pt x="1" y="1"/>
                  </a:moveTo>
                  <a:lnTo>
                    <a:pt x="1" y="6101"/>
                  </a:lnTo>
                  <a:lnTo>
                    <a:pt x="6101" y="6101"/>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4747800" y="3608550"/>
              <a:ext cx="152525" cy="152525"/>
            </a:xfrm>
            <a:custGeom>
              <a:rect b="b" l="l" r="r" t="t"/>
              <a:pathLst>
                <a:path extrusionOk="0" h="6101" w="6101">
                  <a:moveTo>
                    <a:pt x="1" y="1"/>
                  </a:moveTo>
                  <a:lnTo>
                    <a:pt x="1" y="6101"/>
                  </a:lnTo>
                  <a:lnTo>
                    <a:pt x="6101" y="6101"/>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5052800" y="3608550"/>
              <a:ext cx="152525" cy="152525"/>
            </a:xfrm>
            <a:custGeom>
              <a:rect b="b" l="l" r="r" t="t"/>
              <a:pathLst>
                <a:path extrusionOk="0" h="6101" w="6101">
                  <a:moveTo>
                    <a:pt x="1" y="1"/>
                  </a:moveTo>
                  <a:lnTo>
                    <a:pt x="1" y="6101"/>
                  </a:lnTo>
                  <a:lnTo>
                    <a:pt x="6101" y="6101"/>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2937400" y="3379400"/>
              <a:ext cx="1677500" cy="610025"/>
            </a:xfrm>
            <a:custGeom>
              <a:rect b="b" l="l" r="r" t="t"/>
              <a:pathLst>
                <a:path extrusionOk="0" h="24401" w="6710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2618550" y="2159425"/>
              <a:ext cx="152525" cy="610025"/>
            </a:xfrm>
            <a:custGeom>
              <a:rect b="b" l="l" r="r" t="t"/>
              <a:pathLst>
                <a:path extrusionOk="0" h="24401" w="6101">
                  <a:moveTo>
                    <a:pt x="0" y="0"/>
                  </a:moveTo>
                  <a:lnTo>
                    <a:pt x="0" y="24400"/>
                  </a:lnTo>
                  <a:lnTo>
                    <a:pt x="6100" y="244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3991025" y="2159425"/>
              <a:ext cx="152525" cy="610025"/>
            </a:xfrm>
            <a:custGeom>
              <a:rect b="b" l="l" r="r" t="t"/>
              <a:pathLst>
                <a:path extrusionOk="0" h="24401" w="6101">
                  <a:moveTo>
                    <a:pt x="1" y="0"/>
                  </a:moveTo>
                  <a:lnTo>
                    <a:pt x="1" y="24400"/>
                  </a:lnTo>
                  <a:lnTo>
                    <a:pt x="6101" y="24400"/>
                  </a:lnTo>
                  <a:lnTo>
                    <a:pt x="61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4296025" y="2159425"/>
              <a:ext cx="152525" cy="610025"/>
            </a:xfrm>
            <a:custGeom>
              <a:rect b="b" l="l" r="r" t="t"/>
              <a:pathLst>
                <a:path extrusionOk="0" h="24401" w="6101">
                  <a:moveTo>
                    <a:pt x="0" y="0"/>
                  </a:moveTo>
                  <a:lnTo>
                    <a:pt x="0" y="24400"/>
                  </a:lnTo>
                  <a:lnTo>
                    <a:pt x="6100" y="24400"/>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2923550"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3456875" y="2159425"/>
              <a:ext cx="381675" cy="610025"/>
            </a:xfrm>
            <a:custGeom>
              <a:rect b="b" l="l" r="r" t="t"/>
              <a:pathLst>
                <a:path extrusionOk="0" h="24401" w="15267">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4601025"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8"/>
          <p:cNvGrpSpPr/>
          <p:nvPr/>
        </p:nvGrpSpPr>
        <p:grpSpPr>
          <a:xfrm>
            <a:off x="5207616" y="2054785"/>
            <a:ext cx="379767" cy="380480"/>
            <a:chOff x="1195500" y="238125"/>
            <a:chExt cx="5209425" cy="5219200"/>
          </a:xfrm>
        </p:grpSpPr>
        <p:sp>
          <p:nvSpPr>
            <p:cNvPr id="205" name="Google Shape;205;p28"/>
            <p:cNvSpPr/>
            <p:nvPr/>
          </p:nvSpPr>
          <p:spPr>
            <a:xfrm>
              <a:off x="2651175" y="2689500"/>
              <a:ext cx="2460375" cy="2767825"/>
            </a:xfrm>
            <a:custGeom>
              <a:rect b="b" l="l" r="r" t="t"/>
              <a:pathLst>
                <a:path extrusionOk="0" h="110713" w="98415">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3111100" y="774700"/>
              <a:ext cx="1531525" cy="1531525"/>
            </a:xfrm>
            <a:custGeom>
              <a:rect b="b" l="l" r="r" t="t"/>
              <a:pathLst>
                <a:path extrusionOk="0" h="61261" w="61261">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3800200" y="14638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3800200" y="39142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2996950" y="679300"/>
              <a:ext cx="216125" cy="216950"/>
            </a:xfrm>
            <a:custGeom>
              <a:rect b="b" l="l" r="r" t="t"/>
              <a:pathLst>
                <a:path extrusionOk="0" h="8678" w="8645">
                  <a:moveTo>
                    <a:pt x="4306" y="0"/>
                  </a:moveTo>
                  <a:lnTo>
                    <a:pt x="0" y="4339"/>
                  </a:lnTo>
                  <a:lnTo>
                    <a:pt x="4306" y="8677"/>
                  </a:lnTo>
                  <a:lnTo>
                    <a:pt x="8644" y="4339"/>
                  </a:lnTo>
                  <a:lnTo>
                    <a:pt x="43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2708250" y="148255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2996950" y="2223025"/>
              <a:ext cx="216125" cy="216950"/>
            </a:xfrm>
            <a:custGeom>
              <a:rect b="b" l="l" r="r" t="t"/>
              <a:pathLst>
                <a:path extrusionOk="0" h="8678" w="8645">
                  <a:moveTo>
                    <a:pt x="4306" y="1"/>
                  </a:moveTo>
                  <a:lnTo>
                    <a:pt x="0" y="4339"/>
                  </a:lnTo>
                  <a:lnTo>
                    <a:pt x="4306" y="8678"/>
                  </a:lnTo>
                  <a:lnTo>
                    <a:pt x="8644" y="4339"/>
                  </a:lnTo>
                  <a:lnTo>
                    <a:pt x="43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3800200" y="25745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4539850" y="2223025"/>
              <a:ext cx="216950" cy="216950"/>
            </a:xfrm>
            <a:custGeom>
              <a:rect b="b" l="l" r="r" t="t"/>
              <a:pathLst>
                <a:path extrusionOk="0" h="8678" w="8678">
                  <a:moveTo>
                    <a:pt x="4339" y="1"/>
                  </a:moveTo>
                  <a:lnTo>
                    <a:pt x="1" y="4339"/>
                  </a:lnTo>
                  <a:lnTo>
                    <a:pt x="4339" y="8678"/>
                  </a:lnTo>
                  <a:lnTo>
                    <a:pt x="8678" y="4339"/>
                  </a:lnTo>
                  <a:lnTo>
                    <a:pt x="4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4891325" y="148255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4539850" y="679300"/>
              <a:ext cx="216950" cy="216950"/>
            </a:xfrm>
            <a:custGeom>
              <a:rect b="b" l="l" r="r" t="t"/>
              <a:pathLst>
                <a:path extrusionOk="0" h="8678" w="8678">
                  <a:moveTo>
                    <a:pt x="4339" y="0"/>
                  </a:moveTo>
                  <a:lnTo>
                    <a:pt x="1" y="4339"/>
                  </a:lnTo>
                  <a:lnTo>
                    <a:pt x="4339" y="8677"/>
                  </a:lnTo>
                  <a:lnTo>
                    <a:pt x="8678" y="4339"/>
                  </a:lnTo>
                  <a:lnTo>
                    <a:pt x="4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3497650" y="1161250"/>
              <a:ext cx="216950" cy="216950"/>
            </a:xfrm>
            <a:custGeom>
              <a:rect b="b" l="l" r="r" t="t"/>
              <a:pathLst>
                <a:path extrusionOk="0" h="8678" w="8678">
                  <a:moveTo>
                    <a:pt x="4339" y="1"/>
                  </a:moveTo>
                  <a:lnTo>
                    <a:pt x="1" y="4339"/>
                  </a:lnTo>
                  <a:lnTo>
                    <a:pt x="4339" y="8678"/>
                  </a:lnTo>
                  <a:lnTo>
                    <a:pt x="8677" y="4339"/>
                  </a:lnTo>
                  <a:lnTo>
                    <a:pt x="4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4039150" y="1702750"/>
              <a:ext cx="216950" cy="216950"/>
            </a:xfrm>
            <a:custGeom>
              <a:rect b="b" l="l" r="r" t="t"/>
              <a:pathLst>
                <a:path extrusionOk="0" h="8678" w="8678">
                  <a:moveTo>
                    <a:pt x="4339" y="0"/>
                  </a:moveTo>
                  <a:lnTo>
                    <a:pt x="0" y="4339"/>
                  </a:lnTo>
                  <a:lnTo>
                    <a:pt x="4339" y="8677"/>
                  </a:lnTo>
                  <a:lnTo>
                    <a:pt x="8677" y="4339"/>
                  </a:lnTo>
                  <a:lnTo>
                    <a:pt x="4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3497650" y="1702750"/>
              <a:ext cx="216950" cy="216950"/>
            </a:xfrm>
            <a:custGeom>
              <a:rect b="b" l="l" r="r" t="t"/>
              <a:pathLst>
                <a:path extrusionOk="0" h="8678" w="8678">
                  <a:moveTo>
                    <a:pt x="4339" y="0"/>
                  </a:moveTo>
                  <a:lnTo>
                    <a:pt x="1" y="4339"/>
                  </a:lnTo>
                  <a:lnTo>
                    <a:pt x="4339" y="8677"/>
                  </a:lnTo>
                  <a:lnTo>
                    <a:pt x="8677" y="4339"/>
                  </a:lnTo>
                  <a:lnTo>
                    <a:pt x="43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4039150" y="1161250"/>
              <a:ext cx="216950" cy="216950"/>
            </a:xfrm>
            <a:custGeom>
              <a:rect b="b" l="l" r="r" t="t"/>
              <a:pathLst>
                <a:path extrusionOk="0" h="8678" w="8678">
                  <a:moveTo>
                    <a:pt x="4339" y="1"/>
                  </a:moveTo>
                  <a:lnTo>
                    <a:pt x="0" y="4339"/>
                  </a:lnTo>
                  <a:lnTo>
                    <a:pt x="4339" y="8678"/>
                  </a:lnTo>
                  <a:lnTo>
                    <a:pt x="8677" y="4339"/>
                  </a:lnTo>
                  <a:lnTo>
                    <a:pt x="4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5351275" y="716800"/>
              <a:ext cx="728275" cy="727450"/>
            </a:xfrm>
            <a:custGeom>
              <a:rect b="b" l="l" r="r" t="t"/>
              <a:pathLst>
                <a:path extrusionOk="0" h="29098" w="29131">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5638325" y="39142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5638325" y="16171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6251575" y="10038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5025900" y="10038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5638325" y="10038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1520900" y="793475"/>
              <a:ext cx="728250" cy="727450"/>
            </a:xfrm>
            <a:custGeom>
              <a:rect b="b" l="l" r="r" t="t"/>
              <a:pathLst>
                <a:path extrusionOk="0" h="29098" w="2913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808750" y="4680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1808750" y="16937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2421200" y="108052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1195500" y="10805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1808750" y="10805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2114575" y="238125"/>
              <a:ext cx="1379025" cy="478700"/>
            </a:xfrm>
            <a:custGeom>
              <a:rect b="b" l="l" r="r" t="t"/>
              <a:pathLst>
                <a:path extrusionOk="0" h="19148" w="55161">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2402450" y="831800"/>
              <a:ext cx="632025" cy="402050"/>
            </a:xfrm>
            <a:custGeom>
              <a:rect b="b" l="l" r="r" t="t"/>
              <a:pathLst>
                <a:path extrusionOk="0" h="16082" w="25281">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2114575" y="1540450"/>
              <a:ext cx="785350" cy="632050"/>
            </a:xfrm>
            <a:custGeom>
              <a:rect b="b" l="l" r="r" t="t"/>
              <a:pathLst>
                <a:path extrusionOk="0" h="25282" w="31414">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272150" y="1387150"/>
              <a:ext cx="306675" cy="383300"/>
            </a:xfrm>
            <a:custGeom>
              <a:rect b="b" l="l" r="r" t="t"/>
              <a:pathLst>
                <a:path extrusionOk="0" h="15332" w="12267">
                  <a:moveTo>
                    <a:pt x="1" y="0"/>
                  </a:moveTo>
                  <a:lnTo>
                    <a:pt x="1" y="15332"/>
                  </a:lnTo>
                  <a:lnTo>
                    <a:pt x="12266" y="15332"/>
                  </a:lnTo>
                  <a:lnTo>
                    <a:pt x="12266" y="9199"/>
                  </a:lnTo>
                  <a:lnTo>
                    <a:pt x="6134" y="9199"/>
                  </a:lnTo>
                  <a:lnTo>
                    <a:pt x="61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4106825" y="391425"/>
              <a:ext cx="1206150" cy="383300"/>
            </a:xfrm>
            <a:custGeom>
              <a:rect b="b" l="l" r="r" t="t"/>
              <a:pathLst>
                <a:path extrusionOk="0" h="15332" w="48246">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4662175" y="1080525"/>
              <a:ext cx="210425" cy="306650"/>
            </a:xfrm>
            <a:custGeom>
              <a:rect b="b" l="l" r="r" t="t"/>
              <a:pathLst>
                <a:path extrusionOk="0" h="12266" w="8417">
                  <a:moveTo>
                    <a:pt x="1" y="0"/>
                  </a:moveTo>
                  <a:lnTo>
                    <a:pt x="1" y="6133"/>
                  </a:lnTo>
                  <a:lnTo>
                    <a:pt x="2284" y="6133"/>
                  </a:lnTo>
                  <a:lnTo>
                    <a:pt x="2284" y="12265"/>
                  </a:lnTo>
                  <a:lnTo>
                    <a:pt x="8417" y="12265"/>
                  </a:lnTo>
                  <a:lnTo>
                    <a:pt x="84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3340250" y="2382875"/>
              <a:ext cx="230000" cy="306650"/>
            </a:xfrm>
            <a:custGeom>
              <a:rect b="b" l="l" r="r" t="t"/>
              <a:pathLst>
                <a:path extrusionOk="0" h="12266" w="9200">
                  <a:moveTo>
                    <a:pt x="3067" y="0"/>
                  </a:moveTo>
                  <a:lnTo>
                    <a:pt x="3067" y="6133"/>
                  </a:lnTo>
                  <a:lnTo>
                    <a:pt x="1" y="6133"/>
                  </a:lnTo>
                  <a:lnTo>
                    <a:pt x="1" y="12265"/>
                  </a:lnTo>
                  <a:lnTo>
                    <a:pt x="9200" y="12265"/>
                  </a:lnTo>
                  <a:lnTo>
                    <a:pt x="9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4719275" y="1847075"/>
              <a:ext cx="613275" cy="382500"/>
            </a:xfrm>
            <a:custGeom>
              <a:rect b="b" l="l" r="r" t="t"/>
              <a:pathLst>
                <a:path extrusionOk="0" h="15300" w="24531">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6021625" y="1463800"/>
              <a:ext cx="306650" cy="383300"/>
            </a:xfrm>
            <a:custGeom>
              <a:rect b="b" l="l" r="r" t="t"/>
              <a:pathLst>
                <a:path extrusionOk="0" h="15332" w="12266">
                  <a:moveTo>
                    <a:pt x="0" y="1"/>
                  </a:moveTo>
                  <a:lnTo>
                    <a:pt x="0" y="15332"/>
                  </a:lnTo>
                  <a:lnTo>
                    <a:pt x="12265" y="15332"/>
                  </a:lnTo>
                  <a:lnTo>
                    <a:pt x="12265" y="9199"/>
                  </a:lnTo>
                  <a:lnTo>
                    <a:pt x="6133" y="9199"/>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6098275" y="314775"/>
              <a:ext cx="306650" cy="306650"/>
            </a:xfrm>
            <a:custGeom>
              <a:rect b="b" l="l" r="r" t="t"/>
              <a:pathLst>
                <a:path extrusionOk="0" h="12266" w="12266">
                  <a:moveTo>
                    <a:pt x="6133" y="0"/>
                  </a:moveTo>
                  <a:lnTo>
                    <a:pt x="6133" y="6133"/>
                  </a:lnTo>
                  <a:lnTo>
                    <a:pt x="0" y="6133"/>
                  </a:lnTo>
                  <a:lnTo>
                    <a:pt x="0" y="12265"/>
                  </a:lnTo>
                  <a:lnTo>
                    <a:pt x="12265" y="12265"/>
                  </a:lnTo>
                  <a:lnTo>
                    <a:pt x="122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2976550" y="4087250"/>
              <a:ext cx="153350" cy="325425"/>
            </a:xfrm>
            <a:custGeom>
              <a:rect b="b" l="l" r="r" t="t"/>
              <a:pathLst>
                <a:path extrusionOk="0" h="13017" w="6134">
                  <a:moveTo>
                    <a:pt x="1" y="1"/>
                  </a:moveTo>
                  <a:lnTo>
                    <a:pt x="1" y="13016"/>
                  </a:lnTo>
                  <a:lnTo>
                    <a:pt x="6133" y="1301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3" name="Google Shape;243;p28"/>
          <p:cNvCxnSpPr/>
          <p:nvPr/>
        </p:nvCxnSpPr>
        <p:spPr>
          <a:xfrm>
            <a:off x="1670925" y="1881875"/>
            <a:ext cx="0" cy="726300"/>
          </a:xfrm>
          <a:prstGeom prst="straightConnector1">
            <a:avLst/>
          </a:prstGeom>
          <a:noFill/>
          <a:ln cap="flat" cmpd="sng" w="19050">
            <a:solidFill>
              <a:schemeClr val="lt2"/>
            </a:solidFill>
            <a:prstDash val="solid"/>
            <a:round/>
            <a:headEnd len="med" w="med" type="oval"/>
            <a:tailEnd len="med" w="med" type="oval"/>
          </a:ln>
        </p:spPr>
      </p:cxnSp>
      <p:cxnSp>
        <p:nvCxnSpPr>
          <p:cNvPr id="244" name="Google Shape;244;p28"/>
          <p:cNvCxnSpPr/>
          <p:nvPr/>
        </p:nvCxnSpPr>
        <p:spPr>
          <a:xfrm>
            <a:off x="5746475" y="1881875"/>
            <a:ext cx="0" cy="726300"/>
          </a:xfrm>
          <a:prstGeom prst="straightConnector1">
            <a:avLst/>
          </a:prstGeom>
          <a:noFill/>
          <a:ln cap="flat" cmpd="sng" w="19050">
            <a:solidFill>
              <a:schemeClr val="lt2"/>
            </a:solidFill>
            <a:prstDash val="solid"/>
            <a:round/>
            <a:headEnd len="med" w="med" type="oval"/>
            <a:tailEnd len="med" w="med" type="oval"/>
          </a:ln>
        </p:spPr>
      </p:cxnSp>
      <p:grpSp>
        <p:nvGrpSpPr>
          <p:cNvPr id="245" name="Google Shape;245;p28"/>
          <p:cNvGrpSpPr/>
          <p:nvPr/>
        </p:nvGrpSpPr>
        <p:grpSpPr>
          <a:xfrm>
            <a:off x="1131976" y="2055046"/>
            <a:ext cx="379958" cy="379958"/>
            <a:chOff x="1190625" y="238125"/>
            <a:chExt cx="5219200" cy="5219200"/>
          </a:xfrm>
        </p:grpSpPr>
        <p:sp>
          <p:nvSpPr>
            <p:cNvPr id="246" name="Google Shape;246;p28"/>
            <p:cNvSpPr/>
            <p:nvPr/>
          </p:nvSpPr>
          <p:spPr>
            <a:xfrm>
              <a:off x="2188775" y="12362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5258300" y="12362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2188775" y="43058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5258300" y="43058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2188775" y="1236275"/>
              <a:ext cx="3222875" cy="3222875"/>
            </a:xfrm>
            <a:custGeom>
              <a:rect b="b" l="l" r="r" t="t"/>
              <a:pathLst>
                <a:path extrusionOk="0" h="128915" w="128915">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2495400" y="1849525"/>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2802025" y="1849525"/>
              <a:ext cx="154150" cy="154150"/>
            </a:xfrm>
            <a:custGeom>
              <a:rect b="b" l="l" r="r" t="t"/>
              <a:pathLst>
                <a:path extrusionOk="0" h="6166" w="6166">
                  <a:moveTo>
                    <a:pt x="1" y="1"/>
                  </a:moveTo>
                  <a:lnTo>
                    <a:pt x="1"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3109475" y="1849525"/>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3416100" y="1849525"/>
              <a:ext cx="154150" cy="154150"/>
            </a:xfrm>
            <a:custGeom>
              <a:rect b="b" l="l" r="r" t="t"/>
              <a:pathLst>
                <a:path extrusionOk="0" h="6166" w="6166">
                  <a:moveTo>
                    <a:pt x="1" y="1"/>
                  </a:moveTo>
                  <a:lnTo>
                    <a:pt x="1"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723550" y="1849525"/>
              <a:ext cx="153325" cy="154150"/>
            </a:xfrm>
            <a:custGeom>
              <a:rect b="b" l="l" r="r" t="t"/>
              <a:pathLst>
                <a:path extrusionOk="0" h="6166" w="6133">
                  <a:moveTo>
                    <a:pt x="0" y="1"/>
                  </a:moveTo>
                  <a:lnTo>
                    <a:pt x="0"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4030175" y="1849525"/>
              <a:ext cx="154150" cy="154150"/>
            </a:xfrm>
            <a:custGeom>
              <a:rect b="b" l="l" r="r" t="t"/>
              <a:pathLst>
                <a:path extrusionOk="0" h="6166" w="6166">
                  <a:moveTo>
                    <a:pt x="0" y="1"/>
                  </a:moveTo>
                  <a:lnTo>
                    <a:pt x="0"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4337625" y="1849525"/>
              <a:ext cx="153325" cy="154150"/>
            </a:xfrm>
            <a:custGeom>
              <a:rect b="b" l="l" r="r" t="t"/>
              <a:pathLst>
                <a:path extrusionOk="0" h="6166" w="6133">
                  <a:moveTo>
                    <a:pt x="0" y="1"/>
                  </a:moveTo>
                  <a:lnTo>
                    <a:pt x="0"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4644250" y="1849525"/>
              <a:ext cx="154150" cy="154150"/>
            </a:xfrm>
            <a:custGeom>
              <a:rect b="b" l="l" r="r" t="t"/>
              <a:pathLst>
                <a:path extrusionOk="0" h="6166" w="6166">
                  <a:moveTo>
                    <a:pt x="0" y="1"/>
                  </a:moveTo>
                  <a:lnTo>
                    <a:pt x="0" y="6166"/>
                  </a:lnTo>
                  <a:lnTo>
                    <a:pt x="6165" y="6166"/>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2802025" y="1542900"/>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3109475" y="154290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3416100" y="1542900"/>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3723550" y="1542900"/>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4030175" y="1542900"/>
              <a:ext cx="154150" cy="153350"/>
            </a:xfrm>
            <a:custGeom>
              <a:rect b="b" l="l" r="r" t="t"/>
              <a:pathLst>
                <a:path extrusionOk="0" h="6134" w="6166">
                  <a:moveTo>
                    <a:pt x="0" y="1"/>
                  </a:moveTo>
                  <a:lnTo>
                    <a:pt x="0"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4337625" y="1542900"/>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4644250" y="1542900"/>
              <a:ext cx="154150" cy="153350"/>
            </a:xfrm>
            <a:custGeom>
              <a:rect b="b" l="l" r="r" t="t"/>
              <a:pathLst>
                <a:path extrusionOk="0" h="6134" w="6166">
                  <a:moveTo>
                    <a:pt x="0" y="1"/>
                  </a:moveTo>
                  <a:lnTo>
                    <a:pt x="0" y="6133"/>
                  </a:lnTo>
                  <a:lnTo>
                    <a:pt x="6165" y="6133"/>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4951675" y="1849525"/>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2495400" y="21569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2802025" y="2156975"/>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4644250" y="2771050"/>
              <a:ext cx="154150" cy="153325"/>
            </a:xfrm>
            <a:custGeom>
              <a:rect b="b" l="l" r="r" t="t"/>
              <a:pathLst>
                <a:path extrusionOk="0" h="6133" w="6166">
                  <a:moveTo>
                    <a:pt x="0" y="0"/>
                  </a:moveTo>
                  <a:lnTo>
                    <a:pt x="0" y="6133"/>
                  </a:lnTo>
                  <a:lnTo>
                    <a:pt x="6165" y="6133"/>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4644250" y="2463600"/>
              <a:ext cx="154150" cy="154150"/>
            </a:xfrm>
            <a:custGeom>
              <a:rect b="b" l="l" r="r" t="t"/>
              <a:pathLst>
                <a:path extrusionOk="0" h="6166" w="6166">
                  <a:moveTo>
                    <a:pt x="0" y="1"/>
                  </a:moveTo>
                  <a:lnTo>
                    <a:pt x="0" y="6166"/>
                  </a:lnTo>
                  <a:lnTo>
                    <a:pt x="6165" y="6166"/>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4644250" y="3077675"/>
              <a:ext cx="154150" cy="154150"/>
            </a:xfrm>
            <a:custGeom>
              <a:rect b="b" l="l" r="r" t="t"/>
              <a:pathLst>
                <a:path extrusionOk="0" h="6166" w="6166">
                  <a:moveTo>
                    <a:pt x="0" y="0"/>
                  </a:moveTo>
                  <a:lnTo>
                    <a:pt x="0" y="6166"/>
                  </a:lnTo>
                  <a:lnTo>
                    <a:pt x="6165" y="6166"/>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4644250" y="3385125"/>
              <a:ext cx="154150" cy="153325"/>
            </a:xfrm>
            <a:custGeom>
              <a:rect b="b" l="l" r="r" t="t"/>
              <a:pathLst>
                <a:path extrusionOk="0" h="6133" w="6166">
                  <a:moveTo>
                    <a:pt x="0" y="0"/>
                  </a:moveTo>
                  <a:lnTo>
                    <a:pt x="0" y="6133"/>
                  </a:lnTo>
                  <a:lnTo>
                    <a:pt x="6165" y="6133"/>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4951675" y="277105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4951675" y="2463600"/>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4951675" y="3077675"/>
              <a:ext cx="153350" cy="154150"/>
            </a:xfrm>
            <a:custGeom>
              <a:rect b="b" l="l" r="r" t="t"/>
              <a:pathLst>
                <a:path extrusionOk="0" h="6166" w="6134">
                  <a:moveTo>
                    <a:pt x="1" y="0"/>
                  </a:moveTo>
                  <a:lnTo>
                    <a:pt x="1" y="6166"/>
                  </a:lnTo>
                  <a:lnTo>
                    <a:pt x="6133" y="6166"/>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4951675" y="33851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4644250" y="2156975"/>
              <a:ext cx="154150" cy="153350"/>
            </a:xfrm>
            <a:custGeom>
              <a:rect b="b" l="l" r="r" t="t"/>
              <a:pathLst>
                <a:path extrusionOk="0" h="6134" w="6166">
                  <a:moveTo>
                    <a:pt x="0" y="1"/>
                  </a:moveTo>
                  <a:lnTo>
                    <a:pt x="0" y="6133"/>
                  </a:lnTo>
                  <a:lnTo>
                    <a:pt x="6165" y="6133"/>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4951675" y="21569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2495400" y="3691750"/>
              <a:ext cx="153350" cy="154150"/>
            </a:xfrm>
            <a:custGeom>
              <a:rect b="b" l="l" r="r" t="t"/>
              <a:pathLst>
                <a:path extrusionOk="0" h="6166" w="6134">
                  <a:moveTo>
                    <a:pt x="1" y="0"/>
                  </a:moveTo>
                  <a:lnTo>
                    <a:pt x="1"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2802025" y="3691750"/>
              <a:ext cx="154150" cy="154150"/>
            </a:xfrm>
            <a:custGeom>
              <a:rect b="b" l="l" r="r" t="t"/>
              <a:pathLst>
                <a:path extrusionOk="0" h="6166" w="6166">
                  <a:moveTo>
                    <a:pt x="1" y="0"/>
                  </a:moveTo>
                  <a:lnTo>
                    <a:pt x="1" y="6165"/>
                  </a:lnTo>
                  <a:lnTo>
                    <a:pt x="6166" y="6165"/>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3109475" y="3691750"/>
              <a:ext cx="153350" cy="154150"/>
            </a:xfrm>
            <a:custGeom>
              <a:rect b="b" l="l" r="r" t="t"/>
              <a:pathLst>
                <a:path extrusionOk="0" h="6166" w="6134">
                  <a:moveTo>
                    <a:pt x="1" y="0"/>
                  </a:moveTo>
                  <a:lnTo>
                    <a:pt x="1"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3416100" y="3691750"/>
              <a:ext cx="154150" cy="154150"/>
            </a:xfrm>
            <a:custGeom>
              <a:rect b="b" l="l" r="r" t="t"/>
              <a:pathLst>
                <a:path extrusionOk="0" h="6166" w="6166">
                  <a:moveTo>
                    <a:pt x="1" y="0"/>
                  </a:moveTo>
                  <a:lnTo>
                    <a:pt x="1" y="6165"/>
                  </a:lnTo>
                  <a:lnTo>
                    <a:pt x="6166" y="6165"/>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3723550" y="3691750"/>
              <a:ext cx="153325" cy="154150"/>
            </a:xfrm>
            <a:custGeom>
              <a:rect b="b" l="l" r="r" t="t"/>
              <a:pathLst>
                <a:path extrusionOk="0" h="6166" w="6133">
                  <a:moveTo>
                    <a:pt x="0" y="0"/>
                  </a:moveTo>
                  <a:lnTo>
                    <a:pt x="0"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4030175" y="3691750"/>
              <a:ext cx="154150" cy="154150"/>
            </a:xfrm>
            <a:custGeom>
              <a:rect b="b" l="l" r="r" t="t"/>
              <a:pathLst>
                <a:path extrusionOk="0" h="6166" w="6166">
                  <a:moveTo>
                    <a:pt x="0" y="0"/>
                  </a:moveTo>
                  <a:lnTo>
                    <a:pt x="0" y="6165"/>
                  </a:lnTo>
                  <a:lnTo>
                    <a:pt x="6166" y="6165"/>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2495400" y="33851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2802025" y="3385125"/>
              <a:ext cx="154150" cy="153325"/>
            </a:xfrm>
            <a:custGeom>
              <a:rect b="b" l="l" r="r" t="t"/>
              <a:pathLst>
                <a:path extrusionOk="0" h="6133" w="6166">
                  <a:moveTo>
                    <a:pt x="1" y="0"/>
                  </a:moveTo>
                  <a:lnTo>
                    <a:pt x="1" y="6133"/>
                  </a:lnTo>
                  <a:lnTo>
                    <a:pt x="6166" y="6133"/>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4337625" y="3691750"/>
              <a:ext cx="153325" cy="154150"/>
            </a:xfrm>
            <a:custGeom>
              <a:rect b="b" l="l" r="r" t="t"/>
              <a:pathLst>
                <a:path extrusionOk="0" h="6166" w="6133">
                  <a:moveTo>
                    <a:pt x="0" y="0"/>
                  </a:moveTo>
                  <a:lnTo>
                    <a:pt x="0"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4644250" y="3691750"/>
              <a:ext cx="154150" cy="154150"/>
            </a:xfrm>
            <a:custGeom>
              <a:rect b="b" l="l" r="r" t="t"/>
              <a:pathLst>
                <a:path extrusionOk="0" h="6166" w="6166">
                  <a:moveTo>
                    <a:pt x="0" y="0"/>
                  </a:moveTo>
                  <a:lnTo>
                    <a:pt x="0" y="6165"/>
                  </a:lnTo>
                  <a:lnTo>
                    <a:pt x="6165" y="6165"/>
                  </a:lnTo>
                  <a:lnTo>
                    <a:pt x="61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2802025" y="3999175"/>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3109475" y="399917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2802025" y="2771050"/>
              <a:ext cx="154150" cy="153325"/>
            </a:xfrm>
            <a:custGeom>
              <a:rect b="b" l="l" r="r" t="t"/>
              <a:pathLst>
                <a:path extrusionOk="0" h="6133" w="6166">
                  <a:moveTo>
                    <a:pt x="1" y="0"/>
                  </a:moveTo>
                  <a:lnTo>
                    <a:pt x="1" y="6133"/>
                  </a:lnTo>
                  <a:lnTo>
                    <a:pt x="6166" y="6133"/>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2802025" y="2463600"/>
              <a:ext cx="154150" cy="154150"/>
            </a:xfrm>
            <a:custGeom>
              <a:rect b="b" l="l" r="r" t="t"/>
              <a:pathLst>
                <a:path extrusionOk="0" h="6166" w="6166">
                  <a:moveTo>
                    <a:pt x="1" y="1"/>
                  </a:moveTo>
                  <a:lnTo>
                    <a:pt x="1" y="6166"/>
                  </a:lnTo>
                  <a:lnTo>
                    <a:pt x="6166" y="6166"/>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2802025" y="3077675"/>
              <a:ext cx="154150" cy="154150"/>
            </a:xfrm>
            <a:custGeom>
              <a:rect b="b" l="l" r="r" t="t"/>
              <a:pathLst>
                <a:path extrusionOk="0" h="6166" w="6166">
                  <a:moveTo>
                    <a:pt x="1" y="0"/>
                  </a:moveTo>
                  <a:lnTo>
                    <a:pt x="1" y="6166"/>
                  </a:lnTo>
                  <a:lnTo>
                    <a:pt x="6166" y="6166"/>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2495400" y="277105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2495400" y="2463600"/>
              <a:ext cx="153350" cy="154150"/>
            </a:xfrm>
            <a:custGeom>
              <a:rect b="b" l="l" r="r" t="t"/>
              <a:pathLst>
                <a:path extrusionOk="0" h="6166" w="6134">
                  <a:moveTo>
                    <a:pt x="1" y="1"/>
                  </a:moveTo>
                  <a:lnTo>
                    <a:pt x="1" y="6166"/>
                  </a:lnTo>
                  <a:lnTo>
                    <a:pt x="6133" y="6166"/>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2495400" y="3077675"/>
              <a:ext cx="153350" cy="154150"/>
            </a:xfrm>
            <a:custGeom>
              <a:rect b="b" l="l" r="r" t="t"/>
              <a:pathLst>
                <a:path extrusionOk="0" h="6166" w="6134">
                  <a:moveTo>
                    <a:pt x="1" y="0"/>
                  </a:moveTo>
                  <a:lnTo>
                    <a:pt x="1" y="6166"/>
                  </a:lnTo>
                  <a:lnTo>
                    <a:pt x="6133" y="6166"/>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3416100" y="3999175"/>
              <a:ext cx="154150" cy="153350"/>
            </a:xfrm>
            <a:custGeom>
              <a:rect b="b" l="l" r="r" t="t"/>
              <a:pathLst>
                <a:path extrusionOk="0" h="6134" w="6166">
                  <a:moveTo>
                    <a:pt x="1" y="1"/>
                  </a:moveTo>
                  <a:lnTo>
                    <a:pt x="1"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3723550" y="3999175"/>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4030175" y="3999175"/>
              <a:ext cx="154150" cy="153350"/>
            </a:xfrm>
            <a:custGeom>
              <a:rect b="b" l="l" r="r" t="t"/>
              <a:pathLst>
                <a:path extrusionOk="0" h="6134" w="6166">
                  <a:moveTo>
                    <a:pt x="0" y="1"/>
                  </a:moveTo>
                  <a:lnTo>
                    <a:pt x="0" y="6133"/>
                  </a:lnTo>
                  <a:lnTo>
                    <a:pt x="6166" y="6133"/>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4337625" y="3999175"/>
              <a:ext cx="153325" cy="153350"/>
            </a:xfrm>
            <a:custGeom>
              <a:rect b="b" l="l" r="r" t="t"/>
              <a:pathLst>
                <a:path extrusionOk="0" h="6134" w="6133">
                  <a:moveTo>
                    <a:pt x="0" y="1"/>
                  </a:moveTo>
                  <a:lnTo>
                    <a:pt x="0"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4644250" y="3999175"/>
              <a:ext cx="154150" cy="153350"/>
            </a:xfrm>
            <a:custGeom>
              <a:rect b="b" l="l" r="r" t="t"/>
              <a:pathLst>
                <a:path extrusionOk="0" h="6134" w="6166">
                  <a:moveTo>
                    <a:pt x="0" y="1"/>
                  </a:moveTo>
                  <a:lnTo>
                    <a:pt x="0" y="6133"/>
                  </a:lnTo>
                  <a:lnTo>
                    <a:pt x="6165" y="6133"/>
                  </a:lnTo>
                  <a:lnTo>
                    <a:pt x="61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4951675" y="3691750"/>
              <a:ext cx="153350" cy="154150"/>
            </a:xfrm>
            <a:custGeom>
              <a:rect b="b" l="l" r="r" t="t"/>
              <a:pathLst>
                <a:path extrusionOk="0" h="6166" w="6134">
                  <a:moveTo>
                    <a:pt x="1" y="0"/>
                  </a:moveTo>
                  <a:lnTo>
                    <a:pt x="1" y="6165"/>
                  </a:lnTo>
                  <a:lnTo>
                    <a:pt x="6133" y="6165"/>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1728025" y="775525"/>
              <a:ext cx="4144375" cy="4144375"/>
            </a:xfrm>
            <a:custGeom>
              <a:rect b="b" l="l" r="r" t="t"/>
              <a:pathLst>
                <a:path extrusionOk="0" h="165775" w="165775">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416100" y="2463600"/>
              <a:ext cx="460775" cy="768225"/>
            </a:xfrm>
            <a:custGeom>
              <a:rect b="b" l="l" r="r" t="t"/>
              <a:pathLst>
                <a:path extrusionOk="0" h="30729" w="18431">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4030175" y="2463600"/>
              <a:ext cx="159050" cy="777200"/>
            </a:xfrm>
            <a:custGeom>
              <a:rect b="b" l="l" r="r" t="t"/>
              <a:pathLst>
                <a:path extrusionOk="0" h="31088" w="6362">
                  <a:moveTo>
                    <a:pt x="6166" y="1"/>
                  </a:moveTo>
                  <a:lnTo>
                    <a:pt x="0" y="33"/>
                  </a:lnTo>
                  <a:lnTo>
                    <a:pt x="229" y="31087"/>
                  </a:lnTo>
                  <a:lnTo>
                    <a:pt x="6361" y="31055"/>
                  </a:lnTo>
                  <a:lnTo>
                    <a:pt x="61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209825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255820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3017325" y="238125"/>
              <a:ext cx="154150" cy="384100"/>
            </a:xfrm>
            <a:custGeom>
              <a:rect b="b" l="l" r="r" t="t"/>
              <a:pathLst>
                <a:path extrusionOk="0" h="15364" w="6166">
                  <a:moveTo>
                    <a:pt x="0" y="0"/>
                  </a:moveTo>
                  <a:lnTo>
                    <a:pt x="0"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3477275" y="238125"/>
              <a:ext cx="153325" cy="384100"/>
            </a:xfrm>
            <a:custGeom>
              <a:rect b="b" l="l" r="r" t="t"/>
              <a:pathLst>
                <a:path extrusionOk="0" h="15364"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393720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4396325" y="238125"/>
              <a:ext cx="154150" cy="384100"/>
            </a:xfrm>
            <a:custGeom>
              <a:rect b="b" l="l" r="r" t="t"/>
              <a:pathLst>
                <a:path extrusionOk="0" h="15364" w="6166">
                  <a:moveTo>
                    <a:pt x="1" y="0"/>
                  </a:moveTo>
                  <a:lnTo>
                    <a:pt x="1"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4856275" y="238125"/>
              <a:ext cx="153325" cy="384100"/>
            </a:xfrm>
            <a:custGeom>
              <a:rect b="b" l="l" r="r" t="t"/>
              <a:pathLst>
                <a:path extrusionOk="0" h="15364"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316200" y="238125"/>
              <a:ext cx="153350" cy="384100"/>
            </a:xfrm>
            <a:custGeom>
              <a:rect b="b" l="l" r="r" t="t"/>
              <a:pathLst>
                <a:path extrusionOk="0" h="15364"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1190625" y="4472975"/>
              <a:ext cx="384100" cy="153350"/>
            </a:xfrm>
            <a:custGeom>
              <a:rect b="b" l="l" r="r" t="t"/>
              <a:pathLst>
                <a:path extrusionOk="0" h="6134" w="15364">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1190625" y="4013050"/>
              <a:ext cx="384100" cy="153325"/>
            </a:xfrm>
            <a:custGeom>
              <a:rect b="b" l="l" r="r" t="t"/>
              <a:pathLst>
                <a:path extrusionOk="0" h="6133" w="15364">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1190625" y="3553100"/>
              <a:ext cx="384100" cy="154150"/>
            </a:xfrm>
            <a:custGeom>
              <a:rect b="b" l="l" r="r" t="t"/>
              <a:pathLst>
                <a:path extrusionOk="0" h="6166" w="15364">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1190625" y="3093975"/>
              <a:ext cx="384100" cy="153350"/>
            </a:xfrm>
            <a:custGeom>
              <a:rect b="b" l="l" r="r" t="t"/>
              <a:pathLst>
                <a:path extrusionOk="0" h="6134" w="15364">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1190625" y="2634050"/>
              <a:ext cx="384100" cy="153325"/>
            </a:xfrm>
            <a:custGeom>
              <a:rect b="b" l="l" r="r" t="t"/>
              <a:pathLst>
                <a:path extrusionOk="0" h="6133" w="15364">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1190625" y="2174100"/>
              <a:ext cx="384100" cy="154150"/>
            </a:xfrm>
            <a:custGeom>
              <a:rect b="b" l="l" r="r" t="t"/>
              <a:pathLst>
                <a:path extrusionOk="0" h="6166" w="15364">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1190625" y="1714975"/>
              <a:ext cx="384100" cy="153350"/>
            </a:xfrm>
            <a:custGeom>
              <a:rect b="b" l="l" r="r" t="t"/>
              <a:pathLst>
                <a:path extrusionOk="0" h="6134" w="15364">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1190625" y="1255025"/>
              <a:ext cx="384100" cy="153350"/>
            </a:xfrm>
            <a:custGeom>
              <a:rect b="b" l="l" r="r" t="t"/>
              <a:pathLst>
                <a:path extrusionOk="0" h="6134" w="15364">
                  <a:moveTo>
                    <a:pt x="0" y="1"/>
                  </a:moveTo>
                  <a:lnTo>
                    <a:pt x="0" y="6134"/>
                  </a:lnTo>
                  <a:lnTo>
                    <a:pt x="15364" y="6134"/>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5329250" y="5073200"/>
              <a:ext cx="154150" cy="384125"/>
            </a:xfrm>
            <a:custGeom>
              <a:rect b="b" l="l" r="r" t="t"/>
              <a:pathLst>
                <a:path extrusionOk="0" h="15365" w="6166">
                  <a:moveTo>
                    <a:pt x="1" y="0"/>
                  </a:moveTo>
                  <a:lnTo>
                    <a:pt x="1"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4870125" y="5073200"/>
              <a:ext cx="153350" cy="384125"/>
            </a:xfrm>
            <a:custGeom>
              <a:rect b="b" l="l" r="r" t="t"/>
              <a:pathLst>
                <a:path extrusionOk="0" h="15365"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4410200" y="5073200"/>
              <a:ext cx="153325" cy="384125"/>
            </a:xfrm>
            <a:custGeom>
              <a:rect b="b" l="l" r="r" t="t"/>
              <a:pathLst>
                <a:path extrusionOk="0" h="15365"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3950250" y="5073200"/>
              <a:ext cx="153350" cy="384125"/>
            </a:xfrm>
            <a:custGeom>
              <a:rect b="b" l="l" r="r" t="t"/>
              <a:pathLst>
                <a:path extrusionOk="0" h="15365"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3491125" y="5073200"/>
              <a:ext cx="153350" cy="384125"/>
            </a:xfrm>
            <a:custGeom>
              <a:rect b="b" l="l" r="r" t="t"/>
              <a:pathLst>
                <a:path extrusionOk="0" h="15365" w="6134">
                  <a:moveTo>
                    <a:pt x="1" y="0"/>
                  </a:moveTo>
                  <a:lnTo>
                    <a:pt x="1"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031200" y="5073200"/>
              <a:ext cx="153325" cy="384125"/>
            </a:xfrm>
            <a:custGeom>
              <a:rect b="b" l="l" r="r" t="t"/>
              <a:pathLst>
                <a:path extrusionOk="0" h="15365"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2571250" y="5073200"/>
              <a:ext cx="153325" cy="384125"/>
            </a:xfrm>
            <a:custGeom>
              <a:rect b="b" l="l" r="r" t="t"/>
              <a:pathLst>
                <a:path extrusionOk="0" h="15365" w="6133">
                  <a:moveTo>
                    <a:pt x="0" y="0"/>
                  </a:moveTo>
                  <a:lnTo>
                    <a:pt x="0" y="15364"/>
                  </a:lnTo>
                  <a:lnTo>
                    <a:pt x="6133" y="15364"/>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2111300" y="5073200"/>
              <a:ext cx="154150" cy="384125"/>
            </a:xfrm>
            <a:custGeom>
              <a:rect b="b" l="l" r="r" t="t"/>
              <a:pathLst>
                <a:path extrusionOk="0" h="15365" w="6166">
                  <a:moveTo>
                    <a:pt x="1" y="0"/>
                  </a:moveTo>
                  <a:lnTo>
                    <a:pt x="1" y="15364"/>
                  </a:lnTo>
                  <a:lnTo>
                    <a:pt x="6166" y="15364"/>
                  </a:lnTo>
                  <a:lnTo>
                    <a:pt x="61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6025700" y="1158800"/>
              <a:ext cx="384125" cy="154150"/>
            </a:xfrm>
            <a:custGeom>
              <a:rect b="b" l="l" r="r" t="t"/>
              <a:pathLst>
                <a:path extrusionOk="0" h="6166" w="15365">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6025700" y="1618750"/>
              <a:ext cx="384125" cy="153325"/>
            </a:xfrm>
            <a:custGeom>
              <a:rect b="b" l="l" r="r" t="t"/>
              <a:pathLst>
                <a:path extrusionOk="0" h="6133" w="15365">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6025700" y="2078700"/>
              <a:ext cx="384125" cy="153325"/>
            </a:xfrm>
            <a:custGeom>
              <a:rect b="b" l="l" r="r" t="t"/>
              <a:pathLst>
                <a:path extrusionOk="0" h="6133" w="15365">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6025700" y="2538625"/>
              <a:ext cx="384125" cy="153350"/>
            </a:xfrm>
            <a:custGeom>
              <a:rect b="b" l="l" r="r" t="t"/>
              <a:pathLst>
                <a:path extrusionOk="0" h="6134" w="15365">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6025700" y="2997750"/>
              <a:ext cx="384125" cy="153350"/>
            </a:xfrm>
            <a:custGeom>
              <a:rect b="b" l="l" r="r" t="t"/>
              <a:pathLst>
                <a:path extrusionOk="0" h="6134" w="15365">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6025700" y="3457700"/>
              <a:ext cx="384125" cy="153325"/>
            </a:xfrm>
            <a:custGeom>
              <a:rect b="b" l="l" r="r" t="t"/>
              <a:pathLst>
                <a:path extrusionOk="0" h="6133" w="15365">
                  <a:moveTo>
                    <a:pt x="0" y="0"/>
                  </a:moveTo>
                  <a:lnTo>
                    <a:pt x="0" y="6133"/>
                  </a:lnTo>
                  <a:lnTo>
                    <a:pt x="15364" y="6133"/>
                  </a:lnTo>
                  <a:lnTo>
                    <a:pt x="1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6025700" y="3917625"/>
              <a:ext cx="384125" cy="153350"/>
            </a:xfrm>
            <a:custGeom>
              <a:rect b="b" l="l" r="r" t="t"/>
              <a:pathLst>
                <a:path extrusionOk="0" h="6134" w="15365">
                  <a:moveTo>
                    <a:pt x="0" y="1"/>
                  </a:moveTo>
                  <a:lnTo>
                    <a:pt x="0" y="6133"/>
                  </a:lnTo>
                  <a:lnTo>
                    <a:pt x="15364" y="6133"/>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6025700" y="4376750"/>
              <a:ext cx="384125" cy="154150"/>
            </a:xfrm>
            <a:custGeom>
              <a:rect b="b" l="l" r="r" t="t"/>
              <a:pathLst>
                <a:path extrusionOk="0" h="6166" w="15365">
                  <a:moveTo>
                    <a:pt x="0" y="1"/>
                  </a:moveTo>
                  <a:lnTo>
                    <a:pt x="0" y="6166"/>
                  </a:lnTo>
                  <a:lnTo>
                    <a:pt x="15364" y="6166"/>
                  </a:lnTo>
                  <a:lnTo>
                    <a:pt x="153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8" name="Google Shape;338;p28"/>
          <p:cNvCxnSpPr/>
          <p:nvPr/>
        </p:nvCxnSpPr>
        <p:spPr>
          <a:xfrm>
            <a:off x="1670925" y="3479000"/>
            <a:ext cx="0" cy="726300"/>
          </a:xfrm>
          <a:prstGeom prst="straightConnector1">
            <a:avLst/>
          </a:prstGeom>
          <a:noFill/>
          <a:ln cap="flat" cmpd="sng" w="19050">
            <a:solidFill>
              <a:schemeClr val="lt2"/>
            </a:solidFill>
            <a:prstDash val="solid"/>
            <a:round/>
            <a:headEnd len="med" w="med" type="oval"/>
            <a:tailEnd len="med" w="med" type="oval"/>
          </a:ln>
        </p:spPr>
      </p:cxnSp>
      <p:cxnSp>
        <p:nvCxnSpPr>
          <p:cNvPr id="339" name="Google Shape;339;p28"/>
          <p:cNvCxnSpPr/>
          <p:nvPr/>
        </p:nvCxnSpPr>
        <p:spPr>
          <a:xfrm>
            <a:off x="5746475" y="3479000"/>
            <a:ext cx="0" cy="726300"/>
          </a:xfrm>
          <a:prstGeom prst="straightConnector1">
            <a:avLst/>
          </a:prstGeom>
          <a:noFill/>
          <a:ln cap="flat" cmpd="sng" w="19050">
            <a:solidFill>
              <a:schemeClr val="lt2"/>
            </a:solidFill>
            <a:prstDash val="solid"/>
            <a:round/>
            <a:headEnd len="med" w="med" type="oval"/>
            <a:tailEnd len="med" w="med" type="oval"/>
          </a:ln>
        </p:spPr>
      </p:cxnSp>
      <p:grpSp>
        <p:nvGrpSpPr>
          <p:cNvPr id="340" name="Google Shape;340;p28"/>
          <p:cNvGrpSpPr/>
          <p:nvPr/>
        </p:nvGrpSpPr>
        <p:grpSpPr>
          <a:xfrm>
            <a:off x="1132013" y="3640428"/>
            <a:ext cx="379870" cy="403444"/>
            <a:chOff x="1343100" y="238125"/>
            <a:chExt cx="4914225" cy="5219200"/>
          </a:xfrm>
        </p:grpSpPr>
        <p:sp>
          <p:nvSpPr>
            <p:cNvPr id="341" name="Google Shape;341;p28"/>
            <p:cNvSpPr/>
            <p:nvPr/>
          </p:nvSpPr>
          <p:spPr>
            <a:xfrm>
              <a:off x="4110900" y="29145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4416725" y="29145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3193475" y="29145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3499275" y="29145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3346775" y="3220375"/>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3652600" y="3220375"/>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3958400" y="3220375"/>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4264225" y="3220375"/>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3346775" y="2608750"/>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3652600" y="2608750"/>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3958400" y="2608750"/>
              <a:ext cx="152525" cy="153350"/>
            </a:xfrm>
            <a:custGeom>
              <a:rect b="b" l="l" r="r" t="t"/>
              <a:pathLst>
                <a:path extrusionOk="0" h="6134" w="6101">
                  <a:moveTo>
                    <a:pt x="1" y="1"/>
                  </a:moveTo>
                  <a:lnTo>
                    <a:pt x="1" y="6133"/>
                  </a:lnTo>
                  <a:lnTo>
                    <a:pt x="6101" y="6133"/>
                  </a:lnTo>
                  <a:lnTo>
                    <a:pt x="61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4264225" y="2608750"/>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3499275" y="352620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3805100" y="3526200"/>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4110900" y="3526200"/>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3499275" y="2302950"/>
              <a:ext cx="153350" cy="152525"/>
            </a:xfrm>
            <a:custGeom>
              <a:rect b="b" l="l" r="r" t="t"/>
              <a:pathLst>
                <a:path extrusionOk="0" h="6101" w="6134">
                  <a:moveTo>
                    <a:pt x="1" y="0"/>
                  </a:moveTo>
                  <a:lnTo>
                    <a:pt x="1"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a:off x="3805100" y="2302950"/>
              <a:ext cx="153325" cy="152525"/>
            </a:xfrm>
            <a:custGeom>
              <a:rect b="b" l="l" r="r" t="t"/>
              <a:pathLst>
                <a:path extrusionOk="0" h="6101" w="6133">
                  <a:moveTo>
                    <a:pt x="0" y="0"/>
                  </a:moveTo>
                  <a:lnTo>
                    <a:pt x="0"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a:off x="4110900" y="2302950"/>
              <a:ext cx="153350" cy="152525"/>
            </a:xfrm>
            <a:custGeom>
              <a:rect b="b" l="l" r="r" t="t"/>
              <a:pathLst>
                <a:path extrusionOk="0" h="6101" w="6134">
                  <a:moveTo>
                    <a:pt x="1" y="0"/>
                  </a:moveTo>
                  <a:lnTo>
                    <a:pt x="1"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2505200" y="3985325"/>
              <a:ext cx="153325" cy="152525"/>
            </a:xfrm>
            <a:custGeom>
              <a:rect b="b" l="l" r="r" t="t"/>
              <a:pathLst>
                <a:path extrusionOk="0" h="6101" w="6133">
                  <a:moveTo>
                    <a:pt x="0" y="0"/>
                  </a:moveTo>
                  <a:lnTo>
                    <a:pt x="0"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
            <p:cNvSpPr/>
            <p:nvPr/>
          </p:nvSpPr>
          <p:spPr>
            <a:xfrm>
              <a:off x="1791625" y="1461350"/>
              <a:ext cx="4180275" cy="3384350"/>
            </a:xfrm>
            <a:custGeom>
              <a:rect b="b" l="l" r="r" t="t"/>
              <a:pathLst>
                <a:path extrusionOk="0" h="135374" w="167211">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1970225" y="4367775"/>
              <a:ext cx="688300" cy="152525"/>
            </a:xfrm>
            <a:custGeom>
              <a:rect b="b" l="l" r="r" t="t"/>
              <a:pathLst>
                <a:path extrusionOk="0" h="6101" w="27532">
                  <a:moveTo>
                    <a:pt x="1" y="1"/>
                  </a:moveTo>
                  <a:lnTo>
                    <a:pt x="1" y="6101"/>
                  </a:lnTo>
                  <a:lnTo>
                    <a:pt x="27532" y="6101"/>
                  </a:lnTo>
                  <a:lnTo>
                    <a:pt x="275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1664425" y="4367775"/>
              <a:ext cx="152525" cy="152525"/>
            </a:xfrm>
            <a:custGeom>
              <a:rect b="b" l="l" r="r" t="t"/>
              <a:pathLst>
                <a:path extrusionOk="0" h="6101" w="6101">
                  <a:moveTo>
                    <a:pt x="0" y="1"/>
                  </a:moveTo>
                  <a:lnTo>
                    <a:pt x="0" y="6101"/>
                  </a:lnTo>
                  <a:lnTo>
                    <a:pt x="6100" y="6101"/>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8"/>
            <p:cNvSpPr/>
            <p:nvPr/>
          </p:nvSpPr>
          <p:spPr>
            <a:xfrm>
              <a:off x="1664425" y="4673600"/>
              <a:ext cx="381675" cy="152525"/>
            </a:xfrm>
            <a:custGeom>
              <a:rect b="b" l="l" r="r" t="t"/>
              <a:pathLst>
                <a:path extrusionOk="0" h="6101" w="15267">
                  <a:moveTo>
                    <a:pt x="0" y="0"/>
                  </a:moveTo>
                  <a:lnTo>
                    <a:pt x="0" y="6100"/>
                  </a:lnTo>
                  <a:lnTo>
                    <a:pt x="15266" y="6100"/>
                  </a:lnTo>
                  <a:lnTo>
                    <a:pt x="152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a:off x="2199375" y="4673600"/>
              <a:ext cx="153350" cy="152525"/>
            </a:xfrm>
            <a:custGeom>
              <a:rect b="b" l="l" r="r" t="t"/>
              <a:pathLst>
                <a:path extrusionOk="0" h="6101" w="6134">
                  <a:moveTo>
                    <a:pt x="1" y="0"/>
                  </a:moveTo>
                  <a:lnTo>
                    <a:pt x="1"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2505200" y="4673600"/>
              <a:ext cx="153325" cy="152525"/>
            </a:xfrm>
            <a:custGeom>
              <a:rect b="b" l="l" r="r" t="t"/>
              <a:pathLst>
                <a:path extrusionOk="0" h="6101" w="6133">
                  <a:moveTo>
                    <a:pt x="0" y="0"/>
                  </a:moveTo>
                  <a:lnTo>
                    <a:pt x="0" y="6100"/>
                  </a:lnTo>
                  <a:lnTo>
                    <a:pt x="6133" y="6100"/>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1664425" y="4979400"/>
              <a:ext cx="994100" cy="152525"/>
            </a:xfrm>
            <a:custGeom>
              <a:rect b="b" l="l" r="r" t="t"/>
              <a:pathLst>
                <a:path extrusionOk="0" h="6101" w="39764">
                  <a:moveTo>
                    <a:pt x="0" y="1"/>
                  </a:moveTo>
                  <a:lnTo>
                    <a:pt x="0" y="6101"/>
                  </a:lnTo>
                  <a:lnTo>
                    <a:pt x="39764" y="6101"/>
                  </a:lnTo>
                  <a:lnTo>
                    <a:pt x="39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8"/>
            <p:cNvSpPr/>
            <p:nvPr/>
          </p:nvSpPr>
          <p:spPr>
            <a:xfrm>
              <a:off x="4799175" y="4692350"/>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8"/>
            <p:cNvSpPr/>
            <p:nvPr/>
          </p:nvSpPr>
          <p:spPr>
            <a:xfrm>
              <a:off x="5105000" y="4692350"/>
              <a:ext cx="1152325" cy="153350"/>
            </a:xfrm>
            <a:custGeom>
              <a:rect b="b" l="l" r="r" t="t"/>
              <a:pathLst>
                <a:path extrusionOk="0" h="6134" w="46093">
                  <a:moveTo>
                    <a:pt x="0" y="1"/>
                  </a:moveTo>
                  <a:lnTo>
                    <a:pt x="0" y="6133"/>
                  </a:lnTo>
                  <a:lnTo>
                    <a:pt x="46092" y="6133"/>
                  </a:lnTo>
                  <a:lnTo>
                    <a:pt x="460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5105000" y="499817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a:off x="5410800" y="499817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5717425" y="4998175"/>
              <a:ext cx="539900" cy="153325"/>
            </a:xfrm>
            <a:custGeom>
              <a:rect b="b" l="l" r="r" t="t"/>
              <a:pathLst>
                <a:path extrusionOk="0" h="6133" w="21596">
                  <a:moveTo>
                    <a:pt x="1" y="0"/>
                  </a:moveTo>
                  <a:lnTo>
                    <a:pt x="1" y="6133"/>
                  </a:lnTo>
                  <a:lnTo>
                    <a:pt x="21595" y="6133"/>
                  </a:lnTo>
                  <a:lnTo>
                    <a:pt x="215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8"/>
            <p:cNvSpPr/>
            <p:nvPr/>
          </p:nvSpPr>
          <p:spPr>
            <a:xfrm>
              <a:off x="5105000" y="5303975"/>
              <a:ext cx="846500" cy="153350"/>
            </a:xfrm>
            <a:custGeom>
              <a:rect b="b" l="l" r="r" t="t"/>
              <a:pathLst>
                <a:path extrusionOk="0" h="6134" w="33860">
                  <a:moveTo>
                    <a:pt x="0" y="1"/>
                  </a:moveTo>
                  <a:lnTo>
                    <a:pt x="0" y="6133"/>
                  </a:lnTo>
                  <a:lnTo>
                    <a:pt x="33860" y="6133"/>
                  </a:lnTo>
                  <a:lnTo>
                    <a:pt x="33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6104800" y="5303975"/>
              <a:ext cx="152525" cy="153350"/>
            </a:xfrm>
            <a:custGeom>
              <a:rect b="b" l="l" r="r" t="t"/>
              <a:pathLst>
                <a:path extrusionOk="0" h="6134" w="6101">
                  <a:moveTo>
                    <a:pt x="0" y="1"/>
                  </a:moveTo>
                  <a:lnTo>
                    <a:pt x="0" y="6133"/>
                  </a:lnTo>
                  <a:lnTo>
                    <a:pt x="6100" y="6133"/>
                  </a:lnTo>
                  <a:lnTo>
                    <a:pt x="61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3805100" y="1155550"/>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3805100" y="23812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4110900" y="238125"/>
              <a:ext cx="841625" cy="153325"/>
            </a:xfrm>
            <a:custGeom>
              <a:rect b="b" l="l" r="r" t="t"/>
              <a:pathLst>
                <a:path extrusionOk="0" h="6133" w="33665">
                  <a:moveTo>
                    <a:pt x="1" y="0"/>
                  </a:moveTo>
                  <a:lnTo>
                    <a:pt x="1" y="6133"/>
                  </a:lnTo>
                  <a:lnTo>
                    <a:pt x="33664" y="6133"/>
                  </a:lnTo>
                  <a:lnTo>
                    <a:pt x="33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3805100" y="543925"/>
              <a:ext cx="535800" cy="153325"/>
            </a:xfrm>
            <a:custGeom>
              <a:rect b="b" l="l" r="r" t="t"/>
              <a:pathLst>
                <a:path extrusionOk="0" h="6133" w="21432">
                  <a:moveTo>
                    <a:pt x="0" y="0"/>
                  </a:moveTo>
                  <a:lnTo>
                    <a:pt x="0" y="6133"/>
                  </a:lnTo>
                  <a:lnTo>
                    <a:pt x="21432" y="6133"/>
                  </a:lnTo>
                  <a:lnTo>
                    <a:pt x="214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4493375" y="543925"/>
              <a:ext cx="153325" cy="153325"/>
            </a:xfrm>
            <a:custGeom>
              <a:rect b="b" l="l" r="r" t="t"/>
              <a:pathLst>
                <a:path extrusionOk="0" h="6133" w="6133">
                  <a:moveTo>
                    <a:pt x="0" y="0"/>
                  </a:moveTo>
                  <a:lnTo>
                    <a:pt x="0"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4799175" y="543925"/>
              <a:ext cx="153350" cy="153325"/>
            </a:xfrm>
            <a:custGeom>
              <a:rect b="b" l="l" r="r" t="t"/>
              <a:pathLst>
                <a:path extrusionOk="0" h="6133" w="6134">
                  <a:moveTo>
                    <a:pt x="1" y="0"/>
                  </a:moveTo>
                  <a:lnTo>
                    <a:pt x="1" y="6133"/>
                  </a:lnTo>
                  <a:lnTo>
                    <a:pt x="6133" y="6133"/>
                  </a:lnTo>
                  <a:lnTo>
                    <a:pt x="61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3805100" y="849725"/>
              <a:ext cx="841600" cy="153350"/>
            </a:xfrm>
            <a:custGeom>
              <a:rect b="b" l="l" r="r" t="t"/>
              <a:pathLst>
                <a:path extrusionOk="0" h="6134" w="33664">
                  <a:moveTo>
                    <a:pt x="0" y="1"/>
                  </a:moveTo>
                  <a:lnTo>
                    <a:pt x="0" y="6133"/>
                  </a:lnTo>
                  <a:lnTo>
                    <a:pt x="33664" y="6133"/>
                  </a:lnTo>
                  <a:lnTo>
                    <a:pt x="33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4799175" y="849725"/>
              <a:ext cx="153350" cy="153350"/>
            </a:xfrm>
            <a:custGeom>
              <a:rect b="b" l="l" r="r" t="t"/>
              <a:pathLst>
                <a:path extrusionOk="0" h="6134" w="6134">
                  <a:moveTo>
                    <a:pt x="1" y="1"/>
                  </a:moveTo>
                  <a:lnTo>
                    <a:pt x="1" y="6133"/>
                  </a:lnTo>
                  <a:lnTo>
                    <a:pt x="6133" y="6133"/>
                  </a:lnTo>
                  <a:lnTo>
                    <a:pt x="6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2276050" y="2914575"/>
              <a:ext cx="152500" cy="153325"/>
            </a:xfrm>
            <a:custGeom>
              <a:rect b="b" l="l" r="r" t="t"/>
              <a:pathLst>
                <a:path extrusionOk="0" h="6133" w="6100">
                  <a:moveTo>
                    <a:pt x="0" y="0"/>
                  </a:moveTo>
                  <a:lnTo>
                    <a:pt x="0" y="6133"/>
                  </a:lnTo>
                  <a:lnTo>
                    <a:pt x="6100" y="6133"/>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5334975" y="2914575"/>
              <a:ext cx="152525" cy="153325"/>
            </a:xfrm>
            <a:custGeom>
              <a:rect b="b" l="l" r="r" t="t"/>
              <a:pathLst>
                <a:path extrusionOk="0" h="6133" w="6101">
                  <a:moveTo>
                    <a:pt x="0" y="0"/>
                  </a:moveTo>
                  <a:lnTo>
                    <a:pt x="0" y="6133"/>
                  </a:lnTo>
                  <a:lnTo>
                    <a:pt x="6100" y="6133"/>
                  </a:lnTo>
                  <a:lnTo>
                    <a:pt x="61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1343100" y="4367775"/>
              <a:ext cx="168025" cy="152525"/>
            </a:xfrm>
            <a:custGeom>
              <a:rect b="b" l="l" r="r" t="t"/>
              <a:pathLst>
                <a:path extrusionOk="0" h="6101" w="6721">
                  <a:moveTo>
                    <a:pt x="1" y="1"/>
                  </a:moveTo>
                  <a:lnTo>
                    <a:pt x="1" y="6101"/>
                  </a:lnTo>
                  <a:lnTo>
                    <a:pt x="6721" y="6101"/>
                  </a:lnTo>
                  <a:lnTo>
                    <a:pt x="6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1343100" y="4675225"/>
              <a:ext cx="168025" cy="153350"/>
            </a:xfrm>
            <a:custGeom>
              <a:rect b="b" l="l" r="r" t="t"/>
              <a:pathLst>
                <a:path extrusionOk="0" h="6134" w="6721">
                  <a:moveTo>
                    <a:pt x="1" y="1"/>
                  </a:moveTo>
                  <a:lnTo>
                    <a:pt x="1" y="6133"/>
                  </a:lnTo>
                  <a:lnTo>
                    <a:pt x="6721" y="6133"/>
                  </a:lnTo>
                  <a:lnTo>
                    <a:pt x="6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1343100" y="4983475"/>
              <a:ext cx="168025" cy="152525"/>
            </a:xfrm>
            <a:custGeom>
              <a:rect b="b" l="l" r="r" t="t"/>
              <a:pathLst>
                <a:path extrusionOk="0" h="6101" w="6721">
                  <a:moveTo>
                    <a:pt x="1" y="1"/>
                  </a:moveTo>
                  <a:lnTo>
                    <a:pt x="1" y="6101"/>
                  </a:lnTo>
                  <a:lnTo>
                    <a:pt x="6721" y="6101"/>
                  </a:lnTo>
                  <a:lnTo>
                    <a:pt x="6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Visualization</a:t>
            </a:r>
            <a:endParaRPr/>
          </a:p>
        </p:txBody>
      </p:sp>
      <p:pic>
        <p:nvPicPr>
          <p:cNvPr id="392" name="Google Shape;392;p29"/>
          <p:cNvPicPr preferRelativeResize="0"/>
          <p:nvPr/>
        </p:nvPicPr>
        <p:blipFill>
          <a:blip r:embed="rId3">
            <a:alphaModFix/>
          </a:blip>
          <a:stretch>
            <a:fillRect/>
          </a:stretch>
        </p:blipFill>
        <p:spPr>
          <a:xfrm>
            <a:off x="419675" y="1444038"/>
            <a:ext cx="1903201" cy="1427401"/>
          </a:xfrm>
          <a:prstGeom prst="rect">
            <a:avLst/>
          </a:prstGeom>
          <a:noFill/>
          <a:ln>
            <a:noFill/>
          </a:ln>
        </p:spPr>
      </p:pic>
      <p:pic>
        <p:nvPicPr>
          <p:cNvPr id="393" name="Google Shape;393;p29"/>
          <p:cNvPicPr preferRelativeResize="0"/>
          <p:nvPr/>
        </p:nvPicPr>
        <p:blipFill>
          <a:blip r:embed="rId4">
            <a:alphaModFix/>
          </a:blip>
          <a:stretch>
            <a:fillRect/>
          </a:stretch>
        </p:blipFill>
        <p:spPr>
          <a:xfrm>
            <a:off x="3424500" y="1444031"/>
            <a:ext cx="1104025" cy="828019"/>
          </a:xfrm>
          <a:prstGeom prst="rect">
            <a:avLst/>
          </a:prstGeom>
          <a:noFill/>
          <a:ln>
            <a:noFill/>
          </a:ln>
        </p:spPr>
      </p:pic>
      <p:pic>
        <p:nvPicPr>
          <p:cNvPr id="394" name="Google Shape;394;p29"/>
          <p:cNvPicPr preferRelativeResize="0"/>
          <p:nvPr/>
        </p:nvPicPr>
        <p:blipFill>
          <a:blip r:embed="rId5">
            <a:alphaModFix/>
          </a:blip>
          <a:stretch>
            <a:fillRect/>
          </a:stretch>
        </p:blipFill>
        <p:spPr>
          <a:xfrm>
            <a:off x="5630138" y="1444052"/>
            <a:ext cx="1104025" cy="828023"/>
          </a:xfrm>
          <a:prstGeom prst="rect">
            <a:avLst/>
          </a:prstGeom>
          <a:noFill/>
          <a:ln>
            <a:noFill/>
          </a:ln>
        </p:spPr>
      </p:pic>
      <p:cxnSp>
        <p:nvCxnSpPr>
          <p:cNvPr id="395" name="Google Shape;395;p29"/>
          <p:cNvCxnSpPr>
            <a:stCxn id="392" idx="3"/>
            <a:endCxn id="393" idx="1"/>
          </p:cNvCxnSpPr>
          <p:nvPr/>
        </p:nvCxnSpPr>
        <p:spPr>
          <a:xfrm flipH="1" rot="10800000">
            <a:off x="2322876" y="1858039"/>
            <a:ext cx="1101600" cy="299700"/>
          </a:xfrm>
          <a:prstGeom prst="straightConnector1">
            <a:avLst/>
          </a:prstGeom>
          <a:noFill/>
          <a:ln cap="flat" cmpd="sng" w="19050">
            <a:solidFill>
              <a:srgbClr val="FFFFFF"/>
            </a:solidFill>
            <a:prstDash val="solid"/>
            <a:round/>
            <a:headEnd len="med" w="med" type="none"/>
            <a:tailEnd len="med" w="med" type="triangle"/>
          </a:ln>
        </p:spPr>
      </p:cxnSp>
      <p:cxnSp>
        <p:nvCxnSpPr>
          <p:cNvPr id="396" name="Google Shape;396;p29"/>
          <p:cNvCxnSpPr>
            <a:stCxn id="393" idx="3"/>
            <a:endCxn id="394" idx="1"/>
          </p:cNvCxnSpPr>
          <p:nvPr/>
        </p:nvCxnSpPr>
        <p:spPr>
          <a:xfrm>
            <a:off x="4528525" y="1858041"/>
            <a:ext cx="1101600" cy="0"/>
          </a:xfrm>
          <a:prstGeom prst="straightConnector1">
            <a:avLst/>
          </a:prstGeom>
          <a:noFill/>
          <a:ln cap="flat" cmpd="sng" w="19050">
            <a:solidFill>
              <a:srgbClr val="D9D9D9"/>
            </a:solidFill>
            <a:prstDash val="solid"/>
            <a:round/>
            <a:headEnd len="med" w="med" type="none"/>
            <a:tailEnd len="med" w="med" type="triangle"/>
          </a:ln>
        </p:spPr>
      </p:cxnSp>
      <p:sp>
        <p:nvSpPr>
          <p:cNvPr id="397" name="Google Shape;397;p29"/>
          <p:cNvSpPr txBox="1"/>
          <p:nvPr/>
        </p:nvSpPr>
        <p:spPr>
          <a:xfrm>
            <a:off x="556325" y="1017725"/>
            <a:ext cx="8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2F2F2"/>
                </a:solidFill>
              </a:rPr>
              <a:t>Original</a:t>
            </a:r>
            <a:endParaRPr i="1">
              <a:solidFill>
                <a:srgbClr val="F2F2F2"/>
              </a:solidFill>
            </a:endParaRPr>
          </a:p>
        </p:txBody>
      </p:sp>
      <p:sp>
        <p:nvSpPr>
          <p:cNvPr id="398" name="Google Shape;398;p29"/>
          <p:cNvSpPr txBox="1"/>
          <p:nvPr/>
        </p:nvSpPr>
        <p:spPr>
          <a:xfrm>
            <a:off x="3357425" y="1017725"/>
            <a:ext cx="12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2F2F2"/>
                </a:solidFill>
              </a:rPr>
              <a:t>Downscaled</a:t>
            </a:r>
            <a:endParaRPr i="1">
              <a:solidFill>
                <a:srgbClr val="F2F2F2"/>
              </a:solidFill>
            </a:endParaRPr>
          </a:p>
        </p:txBody>
      </p:sp>
      <p:sp>
        <p:nvSpPr>
          <p:cNvPr id="399" name="Google Shape;399;p29"/>
          <p:cNvSpPr txBox="1"/>
          <p:nvPr/>
        </p:nvSpPr>
        <p:spPr>
          <a:xfrm>
            <a:off x="5630150" y="1043925"/>
            <a:ext cx="12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2F2F2"/>
                </a:solidFill>
              </a:rPr>
              <a:t>Segmented</a:t>
            </a:r>
            <a:endParaRPr i="1">
              <a:solidFill>
                <a:srgbClr val="F2F2F2"/>
              </a:solidFill>
            </a:endParaRPr>
          </a:p>
        </p:txBody>
      </p:sp>
      <p:cxnSp>
        <p:nvCxnSpPr>
          <p:cNvPr id="400" name="Google Shape;400;p29"/>
          <p:cNvCxnSpPr>
            <a:stCxn id="394" idx="2"/>
            <a:endCxn id="401" idx="0"/>
          </p:cNvCxnSpPr>
          <p:nvPr/>
        </p:nvCxnSpPr>
        <p:spPr>
          <a:xfrm flipH="1">
            <a:off x="6056150" y="2272075"/>
            <a:ext cx="126000" cy="646200"/>
          </a:xfrm>
          <a:prstGeom prst="straightConnector1">
            <a:avLst/>
          </a:prstGeom>
          <a:noFill/>
          <a:ln cap="flat" cmpd="sng" w="19050">
            <a:solidFill>
              <a:srgbClr val="D9D9D9"/>
            </a:solidFill>
            <a:prstDash val="solid"/>
            <a:round/>
            <a:headEnd len="med" w="med" type="none"/>
            <a:tailEnd len="med" w="med" type="triangle"/>
          </a:ln>
        </p:spPr>
      </p:cxnSp>
      <p:sp>
        <p:nvSpPr>
          <p:cNvPr id="401" name="Google Shape;401;p29"/>
          <p:cNvSpPr txBox="1"/>
          <p:nvPr/>
        </p:nvSpPr>
        <p:spPr>
          <a:xfrm>
            <a:off x="5319150" y="2918225"/>
            <a:ext cx="1473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2F2F2"/>
                </a:solidFill>
                <a:latin typeface="Fira Sans Condensed Light"/>
                <a:ea typeface="Fira Sans Condensed Light"/>
                <a:cs typeface="Fira Sans Condensed Light"/>
                <a:sym typeface="Fira Sans Condensed Light"/>
              </a:rPr>
              <a:t>LAB Format</a:t>
            </a:r>
            <a:endParaRPr sz="2200">
              <a:solidFill>
                <a:srgbClr val="F2F2F2"/>
              </a:solidFill>
              <a:latin typeface="Fira Sans Condensed Light"/>
              <a:ea typeface="Fira Sans Condensed Light"/>
              <a:cs typeface="Fira Sans Condensed Light"/>
              <a:sym typeface="Fira Sans Condensed Light"/>
            </a:endParaRPr>
          </a:p>
        </p:txBody>
      </p:sp>
      <p:cxnSp>
        <p:nvCxnSpPr>
          <p:cNvPr id="402" name="Google Shape;402;p29"/>
          <p:cNvCxnSpPr>
            <a:stCxn id="401" idx="2"/>
          </p:cNvCxnSpPr>
          <p:nvPr/>
        </p:nvCxnSpPr>
        <p:spPr>
          <a:xfrm flipH="1">
            <a:off x="5309400" y="3441425"/>
            <a:ext cx="746700" cy="257700"/>
          </a:xfrm>
          <a:prstGeom prst="straightConnector1">
            <a:avLst/>
          </a:prstGeom>
          <a:noFill/>
          <a:ln cap="flat" cmpd="sng" w="19050">
            <a:solidFill>
              <a:srgbClr val="D9D9D9"/>
            </a:solidFill>
            <a:prstDash val="solid"/>
            <a:round/>
            <a:headEnd len="med" w="med" type="none"/>
            <a:tailEnd len="med" w="med" type="triangle"/>
          </a:ln>
        </p:spPr>
      </p:cxnSp>
      <p:sp>
        <p:nvSpPr>
          <p:cNvPr id="403" name="Google Shape;403;p29"/>
          <p:cNvSpPr txBox="1"/>
          <p:nvPr/>
        </p:nvSpPr>
        <p:spPr>
          <a:xfrm>
            <a:off x="2322863" y="2933275"/>
            <a:ext cx="24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Numpy Arrays (1 for L, 1 for ab)</a:t>
            </a:r>
            <a:endParaRPr>
              <a:solidFill>
                <a:srgbClr val="FFFFFF"/>
              </a:solidFill>
              <a:latin typeface="Fira Sans Condensed Light"/>
              <a:ea typeface="Fira Sans Condensed Light"/>
              <a:cs typeface="Fira Sans Condensed Light"/>
              <a:sym typeface="Fira Sans Condensed Light"/>
            </a:endParaRPr>
          </a:p>
        </p:txBody>
      </p:sp>
      <p:pic>
        <p:nvPicPr>
          <p:cNvPr id="404" name="Google Shape;404;p29"/>
          <p:cNvPicPr preferRelativeResize="0"/>
          <p:nvPr/>
        </p:nvPicPr>
        <p:blipFill>
          <a:blip r:embed="rId6">
            <a:alphaModFix/>
          </a:blip>
          <a:stretch>
            <a:fillRect/>
          </a:stretch>
        </p:blipFill>
        <p:spPr>
          <a:xfrm>
            <a:off x="2223000" y="3395300"/>
            <a:ext cx="1301325" cy="1301325"/>
          </a:xfrm>
          <a:prstGeom prst="rect">
            <a:avLst/>
          </a:prstGeom>
          <a:noFill/>
          <a:ln>
            <a:noFill/>
          </a:ln>
        </p:spPr>
      </p:pic>
      <p:pic>
        <p:nvPicPr>
          <p:cNvPr id="405" name="Google Shape;405;p29"/>
          <p:cNvPicPr preferRelativeResize="0"/>
          <p:nvPr/>
        </p:nvPicPr>
        <p:blipFill>
          <a:blip r:embed="rId7">
            <a:alphaModFix/>
          </a:blip>
          <a:stretch>
            <a:fillRect/>
          </a:stretch>
        </p:blipFill>
        <p:spPr>
          <a:xfrm>
            <a:off x="3717300" y="3395300"/>
            <a:ext cx="1301325" cy="130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Segmentation in Matlab</a:t>
            </a:r>
            <a:endParaRPr/>
          </a:p>
        </p:txBody>
      </p:sp>
      <p:pic>
        <p:nvPicPr>
          <p:cNvPr id="411" name="Google Shape;411;p30"/>
          <p:cNvPicPr preferRelativeResize="0"/>
          <p:nvPr/>
        </p:nvPicPr>
        <p:blipFill>
          <a:blip r:embed="rId3">
            <a:alphaModFix/>
          </a:blip>
          <a:stretch>
            <a:fillRect/>
          </a:stretch>
        </p:blipFill>
        <p:spPr>
          <a:xfrm>
            <a:off x="4105175" y="1082525"/>
            <a:ext cx="4792577" cy="3756174"/>
          </a:xfrm>
          <a:prstGeom prst="rect">
            <a:avLst/>
          </a:prstGeom>
          <a:noFill/>
          <a:ln>
            <a:noFill/>
          </a:ln>
        </p:spPr>
      </p:pic>
      <p:pic>
        <p:nvPicPr>
          <p:cNvPr id="412" name="Google Shape;412;p30"/>
          <p:cNvPicPr preferRelativeResize="0"/>
          <p:nvPr/>
        </p:nvPicPr>
        <p:blipFill>
          <a:blip r:embed="rId4">
            <a:alphaModFix/>
          </a:blip>
          <a:stretch>
            <a:fillRect/>
          </a:stretch>
        </p:blipFill>
        <p:spPr>
          <a:xfrm>
            <a:off x="234400" y="1123550"/>
            <a:ext cx="1822825" cy="1822825"/>
          </a:xfrm>
          <a:prstGeom prst="rect">
            <a:avLst/>
          </a:prstGeom>
          <a:noFill/>
          <a:ln cap="flat" cmpd="sng" w="28575">
            <a:solidFill>
              <a:schemeClr val="dk1"/>
            </a:solidFill>
            <a:prstDash val="solid"/>
            <a:round/>
            <a:headEnd len="sm" w="sm" type="none"/>
            <a:tailEnd len="sm" w="sm" type="none"/>
          </a:ln>
        </p:spPr>
      </p:pic>
      <p:pic>
        <p:nvPicPr>
          <p:cNvPr id="413" name="Google Shape;413;p30"/>
          <p:cNvPicPr preferRelativeResize="0"/>
          <p:nvPr/>
        </p:nvPicPr>
        <p:blipFill>
          <a:blip r:embed="rId5">
            <a:alphaModFix/>
          </a:blip>
          <a:stretch>
            <a:fillRect/>
          </a:stretch>
        </p:blipFill>
        <p:spPr>
          <a:xfrm>
            <a:off x="2057225" y="1123550"/>
            <a:ext cx="1822825" cy="1822825"/>
          </a:xfrm>
          <a:prstGeom prst="rect">
            <a:avLst/>
          </a:prstGeom>
          <a:noFill/>
          <a:ln>
            <a:noFill/>
          </a:ln>
        </p:spPr>
      </p:pic>
      <p:sp>
        <p:nvSpPr>
          <p:cNvPr id="414" name="Google Shape;414;p30"/>
          <p:cNvSpPr txBox="1"/>
          <p:nvPr>
            <p:ph idx="4294967295" type="title"/>
          </p:nvPr>
        </p:nvSpPr>
        <p:spPr>
          <a:xfrm>
            <a:off x="1192700" y="3037861"/>
            <a:ext cx="19248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1300"/>
              <a:t>50,000 Segmentations</a:t>
            </a:r>
            <a:endParaRPr i="1"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